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Override PartName="/ppt/slideLayouts/slideLayout15.xml" ContentType="application/vnd.openxmlformats-officedocument.presentationml.slideLayout+xml"/>
  <Override PartName="/ppt/diagrams/drawing2.xml" ContentType="application/vnd.ms-office.drawingml.diagramDrawing+xml"/>
  <Override PartName="/ppt/slides/slide9.xml" ContentType="application/vnd.openxmlformats-officedocument.presentationml.slide+xml"/>
  <Override PartName="/ppt/diagrams/data2.xml" ContentType="application/vnd.openxmlformats-officedocument.drawingml.diagramData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Override PartName="/ppt/diagrams/colors1.xml" ContentType="application/vnd.openxmlformats-officedocument.drawingml.diagramColors+xml"/>
  <Default Extension="rels" ContentType="application/vnd.openxmlformats-package.relationships+xml"/>
  <Default Extension="jpeg" ContentType="image/jpeg"/>
  <Override PartName="/ppt/slides/slide10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Default Extension="xml" ContentType="application/xml"/>
  <Override PartName="/ppt/slides/slide19.xml" ContentType="application/vnd.openxmlformats-officedocument.presentationml.slide+xml"/>
  <Override PartName="/ppt/slideLayouts/slideLayout16.xml" ContentType="application/vnd.openxmlformats-officedocument.presentationml.slideLayout+xml"/>
  <Override PartName="/ppt/tableStyles.xml" ContentType="application/vnd.openxmlformats-officedocument.presentationml.tableStyles+xml"/>
  <Override PartName="/ppt/diagrams/drawing3.xml" ContentType="application/vnd.ms-office.drawingml.diagramDrawing+xml"/>
  <Override PartName="/ppt/diagrams/data3.xml" ContentType="application/vnd.openxmlformats-officedocument.drawingml.diagramData+xml"/>
  <Override PartName="/ppt/slides/slide15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slide6.xml" ContentType="application/vnd.openxmlformats-officedocument.presentationml.slide+xml"/>
  <Override PartName="/ppt/diagrams/colors2.xml" ContentType="application/vnd.openxmlformats-officedocument.drawingml.diagramColors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slideLayouts/slideLayout17.xml" ContentType="application/vnd.openxmlformats-officedocument.presentationml.slideLayout+xml"/>
  <Override PartName="/ppt/slides/slide16.xml" ContentType="application/vnd.openxmlformats-officedocument.presentationml.slide+xml"/>
  <Override PartName="/ppt/slideLayouts/slideLayout13.xml" ContentType="application/vnd.openxmlformats-officedocument.presentationml.slideLayout+xml"/>
  <Override PartName="/ppt/slides/slide7.xml" ContentType="application/vnd.openxmlformats-officedocument.presentationml.slide+xml"/>
  <Override PartName="/ppt/diagrams/colors3.xml" ContentType="application/vnd.openxmlformats-officedocument.drawingml.diagramColors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diagrams/layout2.xml" ContentType="application/vnd.openxmlformats-officedocument.drawingml.diagramLayout+xml"/>
  <Override PartName="/ppt/slideLayouts/slideLayout3.xml" ContentType="application/vnd.openxmlformats-officedocument.presentationml.slideLayout+xml"/>
  <Override PartName="/ppt/diagrams/quickStyle2.xml" ContentType="application/vnd.openxmlformats-officedocument.drawingml.diagramStyle+xml"/>
  <Override PartName="/ppt/slideLayouts/slideLayout18.xml" ContentType="application/vnd.openxmlformats-officedocument.presentationml.slideLayout+xml"/>
  <Override PartName="/ppt/slides/slide17.xml" ContentType="application/vnd.openxmlformats-officedocument.presentationml.slide+xml"/>
  <Override PartName="/ppt/slideLayouts/slideLayout14.xml" ContentType="application/vnd.openxmlformats-officedocument.presentationml.slideLayout+xml"/>
  <Override PartName="/ppt/diagrams/drawing1.xml" ContentType="application/vnd.ms-office.drawingml.diagramDrawing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diagrams/layout3.xml" ContentType="application/vnd.openxmlformats-officedocument.drawingml.diagramLayout+xml"/>
  <Override PartName="/ppt/slideLayouts/slideLayout4.xml" ContentType="application/vnd.openxmlformats-officedocument.presentationml.slideLayout+xml"/>
  <Override PartName="/ppt/diagrams/quickStyle3.xml" ContentType="application/vnd.openxmlformats-officedocument.drawingml.diagramStyle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9.xml" ContentType="application/vnd.openxmlformats-officedocument.presentationml.slideLayout+xml"/>
  <Default Extension="bin" ContentType="application/vnd.openxmlformats-officedocument.presentationml.printerSettings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61" r:id="rId1"/>
  </p:sldMasterIdLst>
  <p:sldIdLst>
    <p:sldId id="256" r:id="rId2"/>
    <p:sldId id="261" r:id="rId3"/>
    <p:sldId id="260" r:id="rId4"/>
    <p:sldId id="265" r:id="rId5"/>
    <p:sldId id="257" r:id="rId6"/>
    <p:sldId id="271" r:id="rId7"/>
    <p:sldId id="267" r:id="rId8"/>
    <p:sldId id="268" r:id="rId9"/>
    <p:sldId id="270" r:id="rId10"/>
    <p:sldId id="269" r:id="rId11"/>
    <p:sldId id="273" r:id="rId12"/>
    <p:sldId id="274" r:id="rId13"/>
    <p:sldId id="259" r:id="rId14"/>
    <p:sldId id="266" r:id="rId15"/>
    <p:sldId id="275" r:id="rId16"/>
    <p:sldId id="264" r:id="rId17"/>
    <p:sldId id="276" r:id="rId18"/>
    <p:sldId id="277" r:id="rId19"/>
    <p:sldId id="279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7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4DC289-3374-954A-BB01-77E19F8878AC}" type="doc">
      <dgm:prSet loTypeId="urn:microsoft.com/office/officeart/2005/8/layout/pyramid4" loCatId="pyramid" qsTypeId="urn:microsoft.com/office/officeart/2005/8/quickstyle/simple4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21401B37-D4E5-8946-AE9E-E51E61875684}" type="pres">
      <dgm:prSet presAssocID="{854DC289-3374-954A-BB01-77E19F8878AC}" presName="compositeShape" presStyleCnt="0">
        <dgm:presLayoutVars>
          <dgm:chMax val="9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CB00E340-CF18-4F49-9712-195842BD56B7}" type="presOf" srcId="{854DC289-3374-954A-BB01-77E19F8878AC}" destId="{21401B37-D4E5-8946-AE9E-E51E61875684}" srcOrd="0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73B9DF-C1AB-C146-A7BF-D9CD29A99334}" type="doc">
      <dgm:prSet loTypeId="urn:microsoft.com/office/officeart/2005/8/layout/venn1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41D7EC8-4775-DD4A-A541-9C17790E7679}">
      <dgm:prSet phldrT="[Text]" custT="1"/>
      <dgm:spPr>
        <a:gradFill flip="none" rotWithShape="1">
          <a:gsLst>
            <a:gs pos="0">
              <a:srgbClr val="660066">
                <a:alpha val="84000"/>
              </a:srgbClr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sz="2400" dirty="0" smtClean="0"/>
            <a:t>PROVIDE EDUCATION</a:t>
          </a:r>
          <a:endParaRPr lang="en-US" sz="2400" dirty="0"/>
        </a:p>
      </dgm:t>
    </dgm:pt>
    <dgm:pt modelId="{C9F18595-CF94-A74B-9825-EB6122A981E4}" type="parTrans" cxnId="{BCDDBCAC-E1F3-6F48-80EE-CD6EEFEA37D0}">
      <dgm:prSet/>
      <dgm:spPr/>
      <dgm:t>
        <a:bodyPr/>
        <a:lstStyle/>
        <a:p>
          <a:endParaRPr lang="en-US"/>
        </a:p>
      </dgm:t>
    </dgm:pt>
    <dgm:pt modelId="{D3F4B60E-A6C5-374B-A6C8-F20BB2A7D085}" type="sibTrans" cxnId="{BCDDBCAC-E1F3-6F48-80EE-CD6EEFEA37D0}">
      <dgm:prSet/>
      <dgm:spPr/>
      <dgm:t>
        <a:bodyPr/>
        <a:lstStyle/>
        <a:p>
          <a:endParaRPr lang="en-US"/>
        </a:p>
      </dgm:t>
    </dgm:pt>
    <dgm:pt modelId="{188442BC-D041-794C-8345-1274FF9D1194}">
      <dgm:prSet phldrT="[Text]" custT="1"/>
      <dgm:spPr>
        <a:gradFill flip="none" rotWithShape="1">
          <a:gsLst>
            <a:gs pos="0">
              <a:schemeClr val="accent4"/>
            </a:gs>
            <a:gs pos="100000">
              <a:srgbClr val="FFFFFF"/>
            </a:gs>
          </a:gsLst>
          <a:lin ang="0" scaled="1"/>
          <a:tileRect/>
        </a:gradFill>
      </dgm:spPr>
      <dgm:t>
        <a:bodyPr/>
        <a:lstStyle/>
        <a:p>
          <a:r>
            <a:rPr lang="en-US" sz="2000" b="0" i="0" dirty="0" smtClean="0"/>
            <a:t>CREATE MOVEMENT &amp; ART TECHNIQUES</a:t>
          </a:r>
          <a:endParaRPr lang="en-US" sz="2000" b="0" i="0" dirty="0"/>
        </a:p>
      </dgm:t>
    </dgm:pt>
    <dgm:pt modelId="{01A06143-B44D-1B44-B1CB-310110F9CD84}" type="parTrans" cxnId="{16D0A564-DE4F-2245-851E-042C4B8D9D6A}">
      <dgm:prSet/>
      <dgm:spPr/>
      <dgm:t>
        <a:bodyPr/>
        <a:lstStyle/>
        <a:p>
          <a:endParaRPr lang="en-US"/>
        </a:p>
      </dgm:t>
    </dgm:pt>
    <dgm:pt modelId="{B9ED341A-7F58-BA41-B403-40F3321E1334}" type="sibTrans" cxnId="{16D0A564-DE4F-2245-851E-042C4B8D9D6A}">
      <dgm:prSet/>
      <dgm:spPr/>
      <dgm:t>
        <a:bodyPr/>
        <a:lstStyle/>
        <a:p>
          <a:endParaRPr lang="en-US"/>
        </a:p>
      </dgm:t>
    </dgm:pt>
    <dgm:pt modelId="{5217662E-3DD1-4842-8BAA-7B55C7DF2B1E}">
      <dgm:prSet phldrT="[Text]" custT="1"/>
      <dgm:spPr>
        <a:gradFill flip="none" rotWithShape="1">
          <a:gsLst>
            <a:gs pos="0">
              <a:schemeClr val="accent6">
                <a:lumMod val="50000"/>
              </a:schemeClr>
            </a:gs>
            <a:gs pos="100000">
              <a:srgbClr val="FFFFFF"/>
            </a:gs>
          </a:gsLst>
          <a:path path="circle">
            <a:fillToRect l="100000" t="100000"/>
          </a:path>
          <a:tileRect r="-100000" b="-100000"/>
        </a:gradFill>
      </dgm:spPr>
      <dgm:t>
        <a:bodyPr/>
        <a:lstStyle/>
        <a:p>
          <a:r>
            <a:rPr lang="en-US" sz="2400" b="1" i="0" dirty="0" smtClean="0"/>
            <a:t>ADDRESS SELF-CARE </a:t>
          </a:r>
          <a:endParaRPr lang="en-US" sz="2400" b="1" i="0" dirty="0"/>
        </a:p>
      </dgm:t>
    </dgm:pt>
    <dgm:pt modelId="{EA7394F0-C25A-E842-ACD3-EB83EEAC6110}" type="parTrans" cxnId="{38DFB994-BC31-1541-A61F-1C7A79A91891}">
      <dgm:prSet/>
      <dgm:spPr/>
      <dgm:t>
        <a:bodyPr/>
        <a:lstStyle/>
        <a:p>
          <a:endParaRPr lang="en-US"/>
        </a:p>
      </dgm:t>
    </dgm:pt>
    <dgm:pt modelId="{37A552D1-415C-A74B-B057-805E8CCAA9B4}" type="sibTrans" cxnId="{38DFB994-BC31-1541-A61F-1C7A79A91891}">
      <dgm:prSet/>
      <dgm:spPr/>
      <dgm:t>
        <a:bodyPr/>
        <a:lstStyle/>
        <a:p>
          <a:endParaRPr lang="en-US"/>
        </a:p>
      </dgm:t>
    </dgm:pt>
    <dgm:pt modelId="{7F47B85C-488C-1545-A4A9-3A9803561C2F}" type="pres">
      <dgm:prSet presAssocID="{B473B9DF-C1AB-C146-A7BF-D9CD29A99334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313F30A-23E5-174C-B11C-C2B8C2EFF12C}" type="pres">
      <dgm:prSet presAssocID="{641D7EC8-4775-DD4A-A541-9C17790E7679}" presName="circ1" presStyleLbl="vennNode1" presStyleIdx="0" presStyleCnt="3" custLinFactNeighborX="-6746" custLinFactNeighborY="-1853"/>
      <dgm:spPr/>
      <dgm:t>
        <a:bodyPr/>
        <a:lstStyle/>
        <a:p>
          <a:endParaRPr lang="en-US"/>
        </a:p>
      </dgm:t>
    </dgm:pt>
    <dgm:pt modelId="{7ED9B4B5-ABE6-E042-B9FD-5D993294E36E}" type="pres">
      <dgm:prSet presAssocID="{641D7EC8-4775-DD4A-A541-9C17790E767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A72336-3249-0049-992D-FC4C7B564E83}" type="pres">
      <dgm:prSet presAssocID="{188442BC-D041-794C-8345-1274FF9D1194}" presName="circ2" presStyleLbl="vennNode1" presStyleIdx="1" presStyleCnt="3" custScaleX="103466" custScaleY="100923" custLinFactNeighborX="8872" custLinFactNeighborY="-3057"/>
      <dgm:spPr/>
      <dgm:t>
        <a:bodyPr/>
        <a:lstStyle/>
        <a:p>
          <a:endParaRPr lang="en-US"/>
        </a:p>
      </dgm:t>
    </dgm:pt>
    <dgm:pt modelId="{EED40AE2-E650-B147-B859-DEE10391E4C3}" type="pres">
      <dgm:prSet presAssocID="{188442BC-D041-794C-8345-1274FF9D1194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ED24F0-7749-FD41-B445-947D1B37AB12}" type="pres">
      <dgm:prSet presAssocID="{5217662E-3DD1-4842-8BAA-7B55C7DF2B1E}" presName="circ3" presStyleLbl="vennNode1" presStyleIdx="2" presStyleCnt="3" custLinFactNeighborX="-15624" custLinFactNeighborY="-762"/>
      <dgm:spPr/>
      <dgm:t>
        <a:bodyPr/>
        <a:lstStyle/>
        <a:p>
          <a:endParaRPr lang="en-US"/>
        </a:p>
      </dgm:t>
    </dgm:pt>
    <dgm:pt modelId="{BEE02F7D-FE4F-0D44-9180-8264530F4338}" type="pres">
      <dgm:prSet presAssocID="{5217662E-3DD1-4842-8BAA-7B55C7DF2B1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47D3F8-4B70-434E-8C8B-60640B6F4116}" type="presOf" srcId="{B473B9DF-C1AB-C146-A7BF-D9CD29A99334}" destId="{7F47B85C-488C-1545-A4A9-3A9803561C2F}" srcOrd="0" destOrd="0" presId="urn:microsoft.com/office/officeart/2005/8/layout/venn1"/>
    <dgm:cxn modelId="{11FBCE5B-B8DC-DF48-8183-938627D13BEB}" type="presOf" srcId="{5217662E-3DD1-4842-8BAA-7B55C7DF2B1E}" destId="{BEE02F7D-FE4F-0D44-9180-8264530F4338}" srcOrd="1" destOrd="0" presId="urn:microsoft.com/office/officeart/2005/8/layout/venn1"/>
    <dgm:cxn modelId="{16D0A564-DE4F-2245-851E-042C4B8D9D6A}" srcId="{B473B9DF-C1AB-C146-A7BF-D9CD29A99334}" destId="{188442BC-D041-794C-8345-1274FF9D1194}" srcOrd="1" destOrd="0" parTransId="{01A06143-B44D-1B44-B1CB-310110F9CD84}" sibTransId="{B9ED341A-7F58-BA41-B403-40F3321E1334}"/>
    <dgm:cxn modelId="{51946E9B-A056-6B40-B156-6A1EA72D80A1}" type="presOf" srcId="{641D7EC8-4775-DD4A-A541-9C17790E7679}" destId="{A313F30A-23E5-174C-B11C-C2B8C2EFF12C}" srcOrd="0" destOrd="0" presId="urn:microsoft.com/office/officeart/2005/8/layout/venn1"/>
    <dgm:cxn modelId="{BCDDBCAC-E1F3-6F48-80EE-CD6EEFEA37D0}" srcId="{B473B9DF-C1AB-C146-A7BF-D9CD29A99334}" destId="{641D7EC8-4775-DD4A-A541-9C17790E7679}" srcOrd="0" destOrd="0" parTransId="{C9F18595-CF94-A74B-9825-EB6122A981E4}" sibTransId="{D3F4B60E-A6C5-374B-A6C8-F20BB2A7D085}"/>
    <dgm:cxn modelId="{50E0AF40-3F6E-5C46-9C28-CC1F55644209}" type="presOf" srcId="{188442BC-D041-794C-8345-1274FF9D1194}" destId="{43A72336-3249-0049-992D-FC4C7B564E83}" srcOrd="0" destOrd="0" presId="urn:microsoft.com/office/officeart/2005/8/layout/venn1"/>
    <dgm:cxn modelId="{3FEF07CE-C0CA-4844-A4CD-6F581453BCF9}" type="presOf" srcId="{5217662E-3DD1-4842-8BAA-7B55C7DF2B1E}" destId="{BAED24F0-7749-FD41-B445-947D1B37AB12}" srcOrd="0" destOrd="0" presId="urn:microsoft.com/office/officeart/2005/8/layout/venn1"/>
    <dgm:cxn modelId="{38DFB994-BC31-1541-A61F-1C7A79A91891}" srcId="{B473B9DF-C1AB-C146-A7BF-D9CD29A99334}" destId="{5217662E-3DD1-4842-8BAA-7B55C7DF2B1E}" srcOrd="2" destOrd="0" parTransId="{EA7394F0-C25A-E842-ACD3-EB83EEAC6110}" sibTransId="{37A552D1-415C-A74B-B057-805E8CCAA9B4}"/>
    <dgm:cxn modelId="{6D5E3C05-873A-774E-A8CC-A3458FA63189}" type="presOf" srcId="{188442BC-D041-794C-8345-1274FF9D1194}" destId="{EED40AE2-E650-B147-B859-DEE10391E4C3}" srcOrd="1" destOrd="0" presId="urn:microsoft.com/office/officeart/2005/8/layout/venn1"/>
    <dgm:cxn modelId="{DF1FB0E5-AF57-F642-A6E0-B87A28504C02}" type="presOf" srcId="{641D7EC8-4775-DD4A-A541-9C17790E7679}" destId="{7ED9B4B5-ABE6-E042-B9FD-5D993294E36E}" srcOrd="1" destOrd="0" presId="urn:microsoft.com/office/officeart/2005/8/layout/venn1"/>
    <dgm:cxn modelId="{ECC0E12B-508C-794C-9449-A70511710A25}" type="presParOf" srcId="{7F47B85C-488C-1545-A4A9-3A9803561C2F}" destId="{A313F30A-23E5-174C-B11C-C2B8C2EFF12C}" srcOrd="0" destOrd="0" presId="urn:microsoft.com/office/officeart/2005/8/layout/venn1"/>
    <dgm:cxn modelId="{977AED34-6D9D-4D41-BD4E-42CC4045A8B2}" type="presParOf" srcId="{7F47B85C-488C-1545-A4A9-3A9803561C2F}" destId="{7ED9B4B5-ABE6-E042-B9FD-5D993294E36E}" srcOrd="1" destOrd="0" presId="urn:microsoft.com/office/officeart/2005/8/layout/venn1"/>
    <dgm:cxn modelId="{05564A52-CC0A-E24F-86B1-95D98F8E36A9}" type="presParOf" srcId="{7F47B85C-488C-1545-A4A9-3A9803561C2F}" destId="{43A72336-3249-0049-992D-FC4C7B564E83}" srcOrd="2" destOrd="0" presId="urn:microsoft.com/office/officeart/2005/8/layout/venn1"/>
    <dgm:cxn modelId="{D11F0DC6-9E69-2F4F-A13E-6E93934535B5}" type="presParOf" srcId="{7F47B85C-488C-1545-A4A9-3A9803561C2F}" destId="{EED40AE2-E650-B147-B859-DEE10391E4C3}" srcOrd="3" destOrd="0" presId="urn:microsoft.com/office/officeart/2005/8/layout/venn1"/>
    <dgm:cxn modelId="{CD7FFEF4-3445-544F-B085-8B5CAF82B966}" type="presParOf" srcId="{7F47B85C-488C-1545-A4A9-3A9803561C2F}" destId="{BAED24F0-7749-FD41-B445-947D1B37AB12}" srcOrd="4" destOrd="0" presId="urn:microsoft.com/office/officeart/2005/8/layout/venn1"/>
    <dgm:cxn modelId="{2CD23922-DF0C-3E4A-AFE1-F0B7BB4D94D6}" type="presParOf" srcId="{7F47B85C-488C-1545-A4A9-3A9803561C2F}" destId="{BEE02F7D-FE4F-0D44-9180-8264530F4338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xmlns="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0DE863-3843-804E-9D95-54768811AB38}" type="doc">
      <dgm:prSet loTypeId="urn:microsoft.com/office/officeart/2005/8/layout/cycle2" loCatId="cycle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091F48-8B27-3A45-A03A-DA9E3B8BB3D7}">
      <dgm:prSet phldrT="[Text]"/>
      <dgm:spPr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 smtClean="0"/>
            <a:t>Relationships</a:t>
          </a:r>
          <a:endParaRPr lang="en-US" dirty="0"/>
        </a:p>
      </dgm:t>
    </dgm:pt>
    <dgm:pt modelId="{82C6E98D-4E82-4147-97DA-23B5DA7E4940}" type="parTrans" cxnId="{077C85F7-9C77-3443-917C-4B945835050A}">
      <dgm:prSet/>
      <dgm:spPr/>
      <dgm:t>
        <a:bodyPr/>
        <a:lstStyle/>
        <a:p>
          <a:endParaRPr lang="en-US"/>
        </a:p>
      </dgm:t>
    </dgm:pt>
    <dgm:pt modelId="{3B61D30C-0595-6942-A0E6-788982AC7125}" type="sibTrans" cxnId="{077C85F7-9C77-3443-917C-4B945835050A}">
      <dgm:prSet/>
      <dgm:spPr/>
      <dgm:t>
        <a:bodyPr/>
        <a:lstStyle/>
        <a:p>
          <a:endParaRPr lang="en-US"/>
        </a:p>
      </dgm:t>
    </dgm:pt>
    <dgm:pt modelId="{4E5C93E3-A61B-6E4C-A418-B4CFAF4FE0C0}">
      <dgm:prSet phldrT="[Text]"/>
      <dgm:spPr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 smtClean="0"/>
            <a:t>Mind</a:t>
          </a:r>
          <a:endParaRPr lang="en-US" dirty="0"/>
        </a:p>
      </dgm:t>
    </dgm:pt>
    <dgm:pt modelId="{F727EDD7-B6B5-D24F-A2E2-1A58B2FB312A}" type="parTrans" cxnId="{FA60ECD1-2D26-684E-970B-93C01D88D10E}">
      <dgm:prSet/>
      <dgm:spPr/>
      <dgm:t>
        <a:bodyPr/>
        <a:lstStyle/>
        <a:p>
          <a:endParaRPr lang="en-US"/>
        </a:p>
      </dgm:t>
    </dgm:pt>
    <dgm:pt modelId="{F412413D-A02A-FF48-A830-0A2083C70646}" type="sibTrans" cxnId="{FA60ECD1-2D26-684E-970B-93C01D88D10E}">
      <dgm:prSet/>
      <dgm:spPr/>
      <dgm:t>
        <a:bodyPr/>
        <a:lstStyle/>
        <a:p>
          <a:endParaRPr lang="en-US"/>
        </a:p>
      </dgm:t>
    </dgm:pt>
    <dgm:pt modelId="{7615B0FA-550A-B34A-93AF-6B56B205BB4C}">
      <dgm:prSet phldrT="[Text]"/>
      <dgm:spPr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 smtClean="0"/>
            <a:t>Body</a:t>
          </a:r>
          <a:endParaRPr lang="en-US" dirty="0"/>
        </a:p>
      </dgm:t>
    </dgm:pt>
    <dgm:pt modelId="{09B32B8C-6127-0241-B99A-E6F0BC2170A8}" type="parTrans" cxnId="{FC62D3EF-57D8-A040-B6FD-052FD6BA3594}">
      <dgm:prSet/>
      <dgm:spPr/>
      <dgm:t>
        <a:bodyPr/>
        <a:lstStyle/>
        <a:p>
          <a:endParaRPr lang="en-US"/>
        </a:p>
      </dgm:t>
    </dgm:pt>
    <dgm:pt modelId="{DDCC5FD3-8B82-3740-84EB-CD17BCD4A9DC}" type="sibTrans" cxnId="{FC62D3EF-57D8-A040-B6FD-052FD6BA3594}">
      <dgm:prSet/>
      <dgm:spPr/>
      <dgm:t>
        <a:bodyPr/>
        <a:lstStyle/>
        <a:p>
          <a:endParaRPr lang="en-US"/>
        </a:p>
      </dgm:t>
    </dgm:pt>
    <dgm:pt modelId="{B1AFDA79-EB44-7E46-81E4-77C766FA055C}">
      <dgm:prSet phldrT="[Text]"/>
      <dgm:spPr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 smtClean="0"/>
            <a:t>Spirit</a:t>
          </a:r>
          <a:endParaRPr lang="en-US" dirty="0"/>
        </a:p>
      </dgm:t>
    </dgm:pt>
    <dgm:pt modelId="{7C36766F-C005-DD4B-9AC8-25AE304B3012}" type="parTrans" cxnId="{02F08B15-3C4C-4E4A-9047-23ACE1753351}">
      <dgm:prSet/>
      <dgm:spPr/>
      <dgm:t>
        <a:bodyPr/>
        <a:lstStyle/>
        <a:p>
          <a:endParaRPr lang="en-US"/>
        </a:p>
      </dgm:t>
    </dgm:pt>
    <dgm:pt modelId="{9A77936A-A510-EE4F-88A1-5EF33F4CDA67}" type="sibTrans" cxnId="{02F08B15-3C4C-4E4A-9047-23ACE1753351}">
      <dgm:prSet/>
      <dgm:spPr/>
      <dgm:t>
        <a:bodyPr/>
        <a:lstStyle/>
        <a:p>
          <a:endParaRPr lang="en-US"/>
        </a:p>
      </dgm:t>
    </dgm:pt>
    <dgm:pt modelId="{EEEFC0C8-AC8E-7549-B5E3-35554B934A79}">
      <dgm:prSet phldrT="[Text]"/>
      <dgm:spPr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 smtClean="0"/>
            <a:t>Work</a:t>
          </a:r>
          <a:endParaRPr lang="en-US" dirty="0"/>
        </a:p>
      </dgm:t>
    </dgm:pt>
    <dgm:pt modelId="{6618F059-52BF-1A4E-89A4-DDAE8A4D677B}" type="parTrans" cxnId="{642C768C-3C52-C141-BF51-9CCF50ADBD0C}">
      <dgm:prSet/>
      <dgm:spPr/>
      <dgm:t>
        <a:bodyPr/>
        <a:lstStyle/>
        <a:p>
          <a:endParaRPr lang="en-US"/>
        </a:p>
      </dgm:t>
    </dgm:pt>
    <dgm:pt modelId="{0DC211F6-3C2D-3647-83BC-2E24D1B3A5FB}" type="sibTrans" cxnId="{642C768C-3C52-C141-BF51-9CCF50ADBD0C}">
      <dgm:prSet/>
      <dgm:spPr/>
      <dgm:t>
        <a:bodyPr/>
        <a:lstStyle/>
        <a:p>
          <a:endParaRPr lang="en-US"/>
        </a:p>
      </dgm:t>
    </dgm:pt>
    <dgm:pt modelId="{89402AA4-F7E5-0D48-B1E8-18FD8DB90D9B}">
      <dgm:prSet/>
      <dgm:spPr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</dgm:spPr>
      <dgm:t>
        <a:bodyPr/>
        <a:lstStyle/>
        <a:p>
          <a:r>
            <a:rPr lang="en-US" dirty="0" smtClean="0"/>
            <a:t>Emotions</a:t>
          </a:r>
          <a:endParaRPr lang="en-US" dirty="0"/>
        </a:p>
      </dgm:t>
    </dgm:pt>
    <dgm:pt modelId="{626798B8-7A57-DA4F-849A-31A39BBBE803}" type="parTrans" cxnId="{BF908735-3380-E545-A5B8-755CE3326A1B}">
      <dgm:prSet/>
      <dgm:spPr/>
      <dgm:t>
        <a:bodyPr/>
        <a:lstStyle/>
        <a:p>
          <a:endParaRPr lang="en-US"/>
        </a:p>
      </dgm:t>
    </dgm:pt>
    <dgm:pt modelId="{8938641A-9523-9141-9FD5-170F553024BE}" type="sibTrans" cxnId="{BF908735-3380-E545-A5B8-755CE3326A1B}">
      <dgm:prSet/>
      <dgm:spPr/>
      <dgm:t>
        <a:bodyPr/>
        <a:lstStyle/>
        <a:p>
          <a:endParaRPr lang="en-US"/>
        </a:p>
      </dgm:t>
    </dgm:pt>
    <dgm:pt modelId="{7724C0E2-1BC4-704B-BE36-5CD147C78CA1}" type="pres">
      <dgm:prSet presAssocID="{FA0DE863-3843-804E-9D95-54768811AB38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50C44B7-5143-B346-B1D7-E42C94C75C77}" type="pres">
      <dgm:prSet presAssocID="{D7091F48-8B27-3A45-A03A-DA9E3B8BB3D7}" presName="node" presStyleLbl="node1" presStyleIdx="0" presStyleCnt="6" custScaleX="141270" custScaleY="14144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510B75-0E97-7646-97BD-EE6A6380971B}" type="pres">
      <dgm:prSet presAssocID="{3B61D30C-0595-6942-A0E6-788982AC7125}" presName="sibTrans" presStyleLbl="sibTrans2D1" presStyleIdx="0" presStyleCnt="6"/>
      <dgm:spPr/>
      <dgm:t>
        <a:bodyPr/>
        <a:lstStyle/>
        <a:p>
          <a:endParaRPr lang="en-US"/>
        </a:p>
      </dgm:t>
    </dgm:pt>
    <dgm:pt modelId="{A4254707-810A-4E45-BB9D-CDC9C863DDC4}" type="pres">
      <dgm:prSet presAssocID="{3B61D30C-0595-6942-A0E6-788982AC7125}" presName="connectorText" presStyleLbl="sibTrans2D1" presStyleIdx="0" presStyleCnt="6"/>
      <dgm:spPr/>
      <dgm:t>
        <a:bodyPr/>
        <a:lstStyle/>
        <a:p>
          <a:endParaRPr lang="en-US"/>
        </a:p>
      </dgm:t>
    </dgm:pt>
    <dgm:pt modelId="{1DAC8ED4-61FA-5F43-8932-AE4C0D7732AC}" type="pres">
      <dgm:prSet presAssocID="{89402AA4-F7E5-0D48-B1E8-18FD8DB90D9B}" presName="node" presStyleLbl="node1" presStyleIdx="1" presStyleCnt="6" custScaleX="140354" custScaleY="1417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2953D4-371B-8649-97CC-787B99D96F07}" type="pres">
      <dgm:prSet presAssocID="{8938641A-9523-9141-9FD5-170F553024BE}" presName="sibTrans" presStyleLbl="sibTrans2D1" presStyleIdx="1" presStyleCnt="6"/>
      <dgm:spPr/>
      <dgm:t>
        <a:bodyPr/>
        <a:lstStyle/>
        <a:p>
          <a:endParaRPr lang="en-US"/>
        </a:p>
      </dgm:t>
    </dgm:pt>
    <dgm:pt modelId="{BD3A246E-D18D-A644-A6E3-4FDB97DC2632}" type="pres">
      <dgm:prSet presAssocID="{8938641A-9523-9141-9FD5-170F553024BE}" presName="connectorText" presStyleLbl="sibTrans2D1" presStyleIdx="1" presStyleCnt="6"/>
      <dgm:spPr/>
      <dgm:t>
        <a:bodyPr/>
        <a:lstStyle/>
        <a:p>
          <a:endParaRPr lang="en-US"/>
        </a:p>
      </dgm:t>
    </dgm:pt>
    <dgm:pt modelId="{ED9CE1E7-E92C-F843-BC0D-F498A7B709B0}" type="pres">
      <dgm:prSet presAssocID="{4E5C93E3-A61B-6E4C-A418-B4CFAF4FE0C0}" presName="node" presStyleLbl="node1" presStyleIdx="2" presStyleCnt="6" custScaleX="130738" custScaleY="13275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C8E0B2-22CB-0D4B-AA78-80F9B8800C20}" type="pres">
      <dgm:prSet presAssocID="{F412413D-A02A-FF48-A830-0A2083C70646}" presName="sibTrans" presStyleLbl="sibTrans2D1" presStyleIdx="2" presStyleCnt="6"/>
      <dgm:spPr/>
      <dgm:t>
        <a:bodyPr/>
        <a:lstStyle/>
        <a:p>
          <a:endParaRPr lang="en-US"/>
        </a:p>
      </dgm:t>
    </dgm:pt>
    <dgm:pt modelId="{0A39008D-DFFC-694C-87FB-53ACC76D6ECE}" type="pres">
      <dgm:prSet presAssocID="{F412413D-A02A-FF48-A830-0A2083C70646}" presName="connectorText" presStyleLbl="sibTrans2D1" presStyleIdx="2" presStyleCnt="6"/>
      <dgm:spPr/>
      <dgm:t>
        <a:bodyPr/>
        <a:lstStyle/>
        <a:p>
          <a:endParaRPr lang="en-US"/>
        </a:p>
      </dgm:t>
    </dgm:pt>
    <dgm:pt modelId="{315E17F5-12B3-7B4C-95D4-F6160A99ADF8}" type="pres">
      <dgm:prSet presAssocID="{7615B0FA-550A-B34A-93AF-6B56B205BB4C}" presName="node" presStyleLbl="node1" presStyleIdx="3" presStyleCnt="6" custScaleX="129535" custScaleY="12784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8B89F5-B4AF-6B4A-B9A3-F48059CA5415}" type="pres">
      <dgm:prSet presAssocID="{DDCC5FD3-8B82-3740-84EB-CD17BCD4A9DC}" presName="sibTrans" presStyleLbl="sibTrans2D1" presStyleIdx="3" presStyleCnt="6"/>
      <dgm:spPr/>
      <dgm:t>
        <a:bodyPr/>
        <a:lstStyle/>
        <a:p>
          <a:endParaRPr lang="en-US"/>
        </a:p>
      </dgm:t>
    </dgm:pt>
    <dgm:pt modelId="{A9D485A9-F837-3E4C-BD15-677DAAD5BD82}" type="pres">
      <dgm:prSet presAssocID="{DDCC5FD3-8B82-3740-84EB-CD17BCD4A9DC}" presName="connectorText" presStyleLbl="sibTrans2D1" presStyleIdx="3" presStyleCnt="6"/>
      <dgm:spPr/>
      <dgm:t>
        <a:bodyPr/>
        <a:lstStyle/>
        <a:p>
          <a:endParaRPr lang="en-US"/>
        </a:p>
      </dgm:t>
    </dgm:pt>
    <dgm:pt modelId="{1CD413BD-91AD-6A45-B889-CDE55A1556BA}" type="pres">
      <dgm:prSet presAssocID="{B1AFDA79-EB44-7E46-81E4-77C766FA055C}" presName="node" presStyleLbl="node1" presStyleIdx="4" presStyleCnt="6" custScaleX="137549" custScaleY="1402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6F6800-143C-E749-B7E0-B09611593FDF}" type="pres">
      <dgm:prSet presAssocID="{9A77936A-A510-EE4F-88A1-5EF33F4CDA67}" presName="sibTrans" presStyleLbl="sibTrans2D1" presStyleIdx="4" presStyleCnt="6"/>
      <dgm:spPr/>
      <dgm:t>
        <a:bodyPr/>
        <a:lstStyle/>
        <a:p>
          <a:endParaRPr lang="en-US"/>
        </a:p>
      </dgm:t>
    </dgm:pt>
    <dgm:pt modelId="{3E5A8CCE-9E0A-9B4E-9A8A-53FA9AD15727}" type="pres">
      <dgm:prSet presAssocID="{9A77936A-A510-EE4F-88A1-5EF33F4CDA67}" presName="connectorText" presStyleLbl="sibTrans2D1" presStyleIdx="4" presStyleCnt="6"/>
      <dgm:spPr/>
      <dgm:t>
        <a:bodyPr/>
        <a:lstStyle/>
        <a:p>
          <a:endParaRPr lang="en-US"/>
        </a:p>
      </dgm:t>
    </dgm:pt>
    <dgm:pt modelId="{A1808748-DC76-E241-8A1D-635275D22EF8}" type="pres">
      <dgm:prSet presAssocID="{EEEFC0C8-AC8E-7549-B5E3-35554B934A79}" presName="node" presStyleLbl="node1" presStyleIdx="5" presStyleCnt="6" custScaleX="141520" custScaleY="13944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43FF99-A8FA-A346-9623-D000414600C5}" type="pres">
      <dgm:prSet presAssocID="{0DC211F6-3C2D-3647-83BC-2E24D1B3A5FB}" presName="sibTrans" presStyleLbl="sibTrans2D1" presStyleIdx="5" presStyleCnt="6"/>
      <dgm:spPr/>
      <dgm:t>
        <a:bodyPr/>
        <a:lstStyle/>
        <a:p>
          <a:endParaRPr lang="en-US"/>
        </a:p>
      </dgm:t>
    </dgm:pt>
    <dgm:pt modelId="{1F0CFEE9-D223-EA4E-89FD-B85D367C2BE1}" type="pres">
      <dgm:prSet presAssocID="{0DC211F6-3C2D-3647-83BC-2E24D1B3A5FB}" presName="connectorText" presStyleLbl="sibTrans2D1" presStyleIdx="5" presStyleCnt="6"/>
      <dgm:spPr/>
      <dgm:t>
        <a:bodyPr/>
        <a:lstStyle/>
        <a:p>
          <a:endParaRPr lang="en-US"/>
        </a:p>
      </dgm:t>
    </dgm:pt>
  </dgm:ptLst>
  <dgm:cxnLst>
    <dgm:cxn modelId="{7CDED2A1-A4E2-7A4C-9139-7EEA0A48B847}" type="presOf" srcId="{3B61D30C-0595-6942-A0E6-788982AC7125}" destId="{7C510B75-0E97-7646-97BD-EE6A6380971B}" srcOrd="0" destOrd="0" presId="urn:microsoft.com/office/officeart/2005/8/layout/cycle2"/>
    <dgm:cxn modelId="{98CE4048-3C67-3342-885E-A6AA3BD5626C}" type="presOf" srcId="{0DC211F6-3C2D-3647-83BC-2E24D1B3A5FB}" destId="{5043FF99-A8FA-A346-9623-D000414600C5}" srcOrd="0" destOrd="0" presId="urn:microsoft.com/office/officeart/2005/8/layout/cycle2"/>
    <dgm:cxn modelId="{74179913-2710-A24B-8A6E-1286BBF9D593}" type="presOf" srcId="{89402AA4-F7E5-0D48-B1E8-18FD8DB90D9B}" destId="{1DAC8ED4-61FA-5F43-8932-AE4C0D7732AC}" srcOrd="0" destOrd="0" presId="urn:microsoft.com/office/officeart/2005/8/layout/cycle2"/>
    <dgm:cxn modelId="{B1E7D6E1-FC78-8A42-B3F9-D4B86A4F07EC}" type="presOf" srcId="{8938641A-9523-9141-9FD5-170F553024BE}" destId="{BD3A246E-D18D-A644-A6E3-4FDB97DC2632}" srcOrd="1" destOrd="0" presId="urn:microsoft.com/office/officeart/2005/8/layout/cycle2"/>
    <dgm:cxn modelId="{91A59642-48A0-6749-A36C-1D71F4E5C0D8}" type="presOf" srcId="{F412413D-A02A-FF48-A830-0A2083C70646}" destId="{EBC8E0B2-22CB-0D4B-AA78-80F9B8800C20}" srcOrd="0" destOrd="0" presId="urn:microsoft.com/office/officeart/2005/8/layout/cycle2"/>
    <dgm:cxn modelId="{93FB71FD-D048-4141-93C5-DD453AB6510F}" type="presOf" srcId="{7615B0FA-550A-B34A-93AF-6B56B205BB4C}" destId="{315E17F5-12B3-7B4C-95D4-F6160A99ADF8}" srcOrd="0" destOrd="0" presId="urn:microsoft.com/office/officeart/2005/8/layout/cycle2"/>
    <dgm:cxn modelId="{9A75DE1D-5756-7946-B70F-5EDF4B61FF0D}" type="presOf" srcId="{DDCC5FD3-8B82-3740-84EB-CD17BCD4A9DC}" destId="{6B8B89F5-B4AF-6B4A-B9A3-F48059CA5415}" srcOrd="0" destOrd="0" presId="urn:microsoft.com/office/officeart/2005/8/layout/cycle2"/>
    <dgm:cxn modelId="{1EB2FB35-DA60-F24C-B263-A1EB27956525}" type="presOf" srcId="{9A77936A-A510-EE4F-88A1-5EF33F4CDA67}" destId="{326F6800-143C-E749-B7E0-B09611593FDF}" srcOrd="0" destOrd="0" presId="urn:microsoft.com/office/officeart/2005/8/layout/cycle2"/>
    <dgm:cxn modelId="{FA60ECD1-2D26-684E-970B-93C01D88D10E}" srcId="{FA0DE863-3843-804E-9D95-54768811AB38}" destId="{4E5C93E3-A61B-6E4C-A418-B4CFAF4FE0C0}" srcOrd="2" destOrd="0" parTransId="{F727EDD7-B6B5-D24F-A2E2-1A58B2FB312A}" sibTransId="{F412413D-A02A-FF48-A830-0A2083C70646}"/>
    <dgm:cxn modelId="{36607305-9EDF-A647-A60F-67DDBF407F0F}" type="presOf" srcId="{FA0DE863-3843-804E-9D95-54768811AB38}" destId="{7724C0E2-1BC4-704B-BE36-5CD147C78CA1}" srcOrd="0" destOrd="0" presId="urn:microsoft.com/office/officeart/2005/8/layout/cycle2"/>
    <dgm:cxn modelId="{B813E18E-E87E-9F44-9F62-5B55960AA449}" type="presOf" srcId="{F412413D-A02A-FF48-A830-0A2083C70646}" destId="{0A39008D-DFFC-694C-87FB-53ACC76D6ECE}" srcOrd="1" destOrd="0" presId="urn:microsoft.com/office/officeart/2005/8/layout/cycle2"/>
    <dgm:cxn modelId="{642C768C-3C52-C141-BF51-9CCF50ADBD0C}" srcId="{FA0DE863-3843-804E-9D95-54768811AB38}" destId="{EEEFC0C8-AC8E-7549-B5E3-35554B934A79}" srcOrd="5" destOrd="0" parTransId="{6618F059-52BF-1A4E-89A4-DDAE8A4D677B}" sibTransId="{0DC211F6-3C2D-3647-83BC-2E24D1B3A5FB}"/>
    <dgm:cxn modelId="{02F08B15-3C4C-4E4A-9047-23ACE1753351}" srcId="{FA0DE863-3843-804E-9D95-54768811AB38}" destId="{B1AFDA79-EB44-7E46-81E4-77C766FA055C}" srcOrd="4" destOrd="0" parTransId="{7C36766F-C005-DD4B-9AC8-25AE304B3012}" sibTransId="{9A77936A-A510-EE4F-88A1-5EF33F4CDA67}"/>
    <dgm:cxn modelId="{6641215A-0A76-4C47-A8A6-83FB0DD01748}" type="presOf" srcId="{B1AFDA79-EB44-7E46-81E4-77C766FA055C}" destId="{1CD413BD-91AD-6A45-B889-CDE55A1556BA}" srcOrd="0" destOrd="0" presId="urn:microsoft.com/office/officeart/2005/8/layout/cycle2"/>
    <dgm:cxn modelId="{3FE96D81-5754-A54C-8E6B-9F66F5E9AD76}" type="presOf" srcId="{8938641A-9523-9141-9FD5-170F553024BE}" destId="{792953D4-371B-8649-97CC-787B99D96F07}" srcOrd="0" destOrd="0" presId="urn:microsoft.com/office/officeart/2005/8/layout/cycle2"/>
    <dgm:cxn modelId="{077C85F7-9C77-3443-917C-4B945835050A}" srcId="{FA0DE863-3843-804E-9D95-54768811AB38}" destId="{D7091F48-8B27-3A45-A03A-DA9E3B8BB3D7}" srcOrd="0" destOrd="0" parTransId="{82C6E98D-4E82-4147-97DA-23B5DA7E4940}" sibTransId="{3B61D30C-0595-6942-A0E6-788982AC7125}"/>
    <dgm:cxn modelId="{F903D346-B0F6-3740-BBEE-F729E51D8EC7}" type="presOf" srcId="{0DC211F6-3C2D-3647-83BC-2E24D1B3A5FB}" destId="{1F0CFEE9-D223-EA4E-89FD-B85D367C2BE1}" srcOrd="1" destOrd="0" presId="urn:microsoft.com/office/officeart/2005/8/layout/cycle2"/>
    <dgm:cxn modelId="{FC62D3EF-57D8-A040-B6FD-052FD6BA3594}" srcId="{FA0DE863-3843-804E-9D95-54768811AB38}" destId="{7615B0FA-550A-B34A-93AF-6B56B205BB4C}" srcOrd="3" destOrd="0" parTransId="{09B32B8C-6127-0241-B99A-E6F0BC2170A8}" sibTransId="{DDCC5FD3-8B82-3740-84EB-CD17BCD4A9DC}"/>
    <dgm:cxn modelId="{9C9A2EA4-884A-D241-9110-C83F112F3DB0}" type="presOf" srcId="{3B61D30C-0595-6942-A0E6-788982AC7125}" destId="{A4254707-810A-4E45-BB9D-CDC9C863DDC4}" srcOrd="1" destOrd="0" presId="urn:microsoft.com/office/officeart/2005/8/layout/cycle2"/>
    <dgm:cxn modelId="{EDE6707A-4A69-F54A-97B1-75F59EDC61C6}" type="presOf" srcId="{DDCC5FD3-8B82-3740-84EB-CD17BCD4A9DC}" destId="{A9D485A9-F837-3E4C-BD15-677DAAD5BD82}" srcOrd="1" destOrd="0" presId="urn:microsoft.com/office/officeart/2005/8/layout/cycle2"/>
    <dgm:cxn modelId="{6625FB41-B247-A742-B893-A92C202411BE}" type="presOf" srcId="{EEEFC0C8-AC8E-7549-B5E3-35554B934A79}" destId="{A1808748-DC76-E241-8A1D-635275D22EF8}" srcOrd="0" destOrd="0" presId="urn:microsoft.com/office/officeart/2005/8/layout/cycle2"/>
    <dgm:cxn modelId="{873D146A-9A04-754F-ACEB-8CEF2F3AA52C}" type="presOf" srcId="{9A77936A-A510-EE4F-88A1-5EF33F4CDA67}" destId="{3E5A8CCE-9E0A-9B4E-9A8A-53FA9AD15727}" srcOrd="1" destOrd="0" presId="urn:microsoft.com/office/officeart/2005/8/layout/cycle2"/>
    <dgm:cxn modelId="{BF908735-3380-E545-A5B8-755CE3326A1B}" srcId="{FA0DE863-3843-804E-9D95-54768811AB38}" destId="{89402AA4-F7E5-0D48-B1E8-18FD8DB90D9B}" srcOrd="1" destOrd="0" parTransId="{626798B8-7A57-DA4F-849A-31A39BBBE803}" sibTransId="{8938641A-9523-9141-9FD5-170F553024BE}"/>
    <dgm:cxn modelId="{2D5E3509-21E9-514D-B191-268D6D56BD9C}" type="presOf" srcId="{D7091F48-8B27-3A45-A03A-DA9E3B8BB3D7}" destId="{050C44B7-5143-B346-B1D7-E42C94C75C77}" srcOrd="0" destOrd="0" presId="urn:microsoft.com/office/officeart/2005/8/layout/cycle2"/>
    <dgm:cxn modelId="{A453B324-8DAD-F549-891B-2231664F3332}" type="presOf" srcId="{4E5C93E3-A61B-6E4C-A418-B4CFAF4FE0C0}" destId="{ED9CE1E7-E92C-F843-BC0D-F498A7B709B0}" srcOrd="0" destOrd="0" presId="urn:microsoft.com/office/officeart/2005/8/layout/cycle2"/>
    <dgm:cxn modelId="{E663BAE9-D555-7E4A-A7D0-FA535624062F}" type="presParOf" srcId="{7724C0E2-1BC4-704B-BE36-5CD147C78CA1}" destId="{050C44B7-5143-B346-B1D7-E42C94C75C77}" srcOrd="0" destOrd="0" presId="urn:microsoft.com/office/officeart/2005/8/layout/cycle2"/>
    <dgm:cxn modelId="{D23738C7-1AF8-354C-91BC-590A48E2597A}" type="presParOf" srcId="{7724C0E2-1BC4-704B-BE36-5CD147C78CA1}" destId="{7C510B75-0E97-7646-97BD-EE6A6380971B}" srcOrd="1" destOrd="0" presId="urn:microsoft.com/office/officeart/2005/8/layout/cycle2"/>
    <dgm:cxn modelId="{3E1B4056-E236-DC4B-B353-37DC48DF7E8F}" type="presParOf" srcId="{7C510B75-0E97-7646-97BD-EE6A6380971B}" destId="{A4254707-810A-4E45-BB9D-CDC9C863DDC4}" srcOrd="0" destOrd="0" presId="urn:microsoft.com/office/officeart/2005/8/layout/cycle2"/>
    <dgm:cxn modelId="{89BDB0AA-7B59-3840-8BD7-716527DF0349}" type="presParOf" srcId="{7724C0E2-1BC4-704B-BE36-5CD147C78CA1}" destId="{1DAC8ED4-61FA-5F43-8932-AE4C0D7732AC}" srcOrd="2" destOrd="0" presId="urn:microsoft.com/office/officeart/2005/8/layout/cycle2"/>
    <dgm:cxn modelId="{78729DE1-F713-8D40-B19F-0F8627765462}" type="presParOf" srcId="{7724C0E2-1BC4-704B-BE36-5CD147C78CA1}" destId="{792953D4-371B-8649-97CC-787B99D96F07}" srcOrd="3" destOrd="0" presId="urn:microsoft.com/office/officeart/2005/8/layout/cycle2"/>
    <dgm:cxn modelId="{6EA1D201-0021-EC4C-B1E3-A709A11747CB}" type="presParOf" srcId="{792953D4-371B-8649-97CC-787B99D96F07}" destId="{BD3A246E-D18D-A644-A6E3-4FDB97DC2632}" srcOrd="0" destOrd="0" presId="urn:microsoft.com/office/officeart/2005/8/layout/cycle2"/>
    <dgm:cxn modelId="{098996BC-B5BD-8F4C-9CEB-072615009F12}" type="presParOf" srcId="{7724C0E2-1BC4-704B-BE36-5CD147C78CA1}" destId="{ED9CE1E7-E92C-F843-BC0D-F498A7B709B0}" srcOrd="4" destOrd="0" presId="urn:microsoft.com/office/officeart/2005/8/layout/cycle2"/>
    <dgm:cxn modelId="{EBF47AF2-06FC-C547-9696-5EE6CC09A2A9}" type="presParOf" srcId="{7724C0E2-1BC4-704B-BE36-5CD147C78CA1}" destId="{EBC8E0B2-22CB-0D4B-AA78-80F9B8800C20}" srcOrd="5" destOrd="0" presId="urn:microsoft.com/office/officeart/2005/8/layout/cycle2"/>
    <dgm:cxn modelId="{65AD4F9F-87A7-2740-AFCF-3A0B645B5731}" type="presParOf" srcId="{EBC8E0B2-22CB-0D4B-AA78-80F9B8800C20}" destId="{0A39008D-DFFC-694C-87FB-53ACC76D6ECE}" srcOrd="0" destOrd="0" presId="urn:microsoft.com/office/officeart/2005/8/layout/cycle2"/>
    <dgm:cxn modelId="{5F328A6C-B6C6-3948-A549-F0766E4CCEF4}" type="presParOf" srcId="{7724C0E2-1BC4-704B-BE36-5CD147C78CA1}" destId="{315E17F5-12B3-7B4C-95D4-F6160A99ADF8}" srcOrd="6" destOrd="0" presId="urn:microsoft.com/office/officeart/2005/8/layout/cycle2"/>
    <dgm:cxn modelId="{B737FD30-7B24-EB47-A34D-72FEAE9DBC24}" type="presParOf" srcId="{7724C0E2-1BC4-704B-BE36-5CD147C78CA1}" destId="{6B8B89F5-B4AF-6B4A-B9A3-F48059CA5415}" srcOrd="7" destOrd="0" presId="urn:microsoft.com/office/officeart/2005/8/layout/cycle2"/>
    <dgm:cxn modelId="{17C3C6E6-3685-314D-BDB6-2D1CC13BFDA1}" type="presParOf" srcId="{6B8B89F5-B4AF-6B4A-B9A3-F48059CA5415}" destId="{A9D485A9-F837-3E4C-BD15-677DAAD5BD82}" srcOrd="0" destOrd="0" presId="urn:microsoft.com/office/officeart/2005/8/layout/cycle2"/>
    <dgm:cxn modelId="{D65F327B-FB73-C543-9E8E-B05C9CD1E6D0}" type="presParOf" srcId="{7724C0E2-1BC4-704B-BE36-5CD147C78CA1}" destId="{1CD413BD-91AD-6A45-B889-CDE55A1556BA}" srcOrd="8" destOrd="0" presId="urn:microsoft.com/office/officeart/2005/8/layout/cycle2"/>
    <dgm:cxn modelId="{2017687A-B26F-3E4A-B43E-B196D86D700E}" type="presParOf" srcId="{7724C0E2-1BC4-704B-BE36-5CD147C78CA1}" destId="{326F6800-143C-E749-B7E0-B09611593FDF}" srcOrd="9" destOrd="0" presId="urn:microsoft.com/office/officeart/2005/8/layout/cycle2"/>
    <dgm:cxn modelId="{8FC2A8C1-D44F-8E4E-B410-9FECD0EB98D5}" type="presParOf" srcId="{326F6800-143C-E749-B7E0-B09611593FDF}" destId="{3E5A8CCE-9E0A-9B4E-9A8A-53FA9AD15727}" srcOrd="0" destOrd="0" presId="urn:microsoft.com/office/officeart/2005/8/layout/cycle2"/>
    <dgm:cxn modelId="{CB9117E8-0618-DE47-9C6C-EB096028A85F}" type="presParOf" srcId="{7724C0E2-1BC4-704B-BE36-5CD147C78CA1}" destId="{A1808748-DC76-E241-8A1D-635275D22EF8}" srcOrd="10" destOrd="0" presId="urn:microsoft.com/office/officeart/2005/8/layout/cycle2"/>
    <dgm:cxn modelId="{8E561CEF-1B50-1648-A2E0-9563BF86EF31}" type="presParOf" srcId="{7724C0E2-1BC4-704B-BE36-5CD147C78CA1}" destId="{5043FF99-A8FA-A346-9623-D000414600C5}" srcOrd="11" destOrd="0" presId="urn:microsoft.com/office/officeart/2005/8/layout/cycle2"/>
    <dgm:cxn modelId="{06929B83-DF15-124F-ACDF-EEE77BF90DF0}" type="presParOf" srcId="{5043FF99-A8FA-A346-9623-D000414600C5}" destId="{1F0CFEE9-D223-EA4E-89FD-B85D367C2BE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313F30A-23E5-174C-B11C-C2B8C2EFF12C}">
      <dsp:nvSpPr>
        <dsp:cNvPr id="0" name=""/>
        <dsp:cNvSpPr/>
      </dsp:nvSpPr>
      <dsp:spPr>
        <a:xfrm>
          <a:off x="1912229" y="0"/>
          <a:ext cx="2897236" cy="2897236"/>
        </a:xfrm>
        <a:prstGeom prst="ellipse">
          <a:avLst/>
        </a:prstGeom>
        <a:gradFill flip="none" rotWithShape="1">
          <a:gsLst>
            <a:gs pos="0">
              <a:srgbClr val="660066">
                <a:alpha val="84000"/>
              </a:srgbClr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PROVIDE EDUCATION</a:t>
          </a:r>
          <a:endParaRPr lang="en-US" sz="2400" kern="1200" dirty="0"/>
        </a:p>
      </dsp:txBody>
      <dsp:txXfrm>
        <a:off x="2298527" y="507016"/>
        <a:ext cx="2124639" cy="1303756"/>
      </dsp:txXfrm>
    </dsp:sp>
    <dsp:sp modelId="{43A72336-3249-0049-992D-FC4C7B564E83}">
      <dsp:nvSpPr>
        <dsp:cNvPr id="0" name=""/>
        <dsp:cNvSpPr/>
      </dsp:nvSpPr>
      <dsp:spPr>
        <a:xfrm>
          <a:off x="3359930" y="1762507"/>
          <a:ext cx="2997654" cy="2923977"/>
        </a:xfrm>
        <a:prstGeom prst="ellipse">
          <a:avLst/>
        </a:prstGeom>
        <a:gradFill flip="none" rotWithShape="1">
          <a:gsLst>
            <a:gs pos="0">
              <a:schemeClr val="accent4"/>
            </a:gs>
            <a:gs pos="100000">
              <a:srgbClr val="FFFFFF"/>
            </a:gs>
          </a:gsLst>
          <a:lin ang="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i="0" kern="1200" dirty="0" smtClean="0"/>
            <a:t>CREATE MOVEMENT &amp; ART TECHNIQUES</a:t>
          </a:r>
          <a:endParaRPr lang="en-US" sz="2000" b="0" i="0" kern="1200" dirty="0"/>
        </a:p>
      </dsp:txBody>
      <dsp:txXfrm>
        <a:off x="4276713" y="2517867"/>
        <a:ext cx="1798592" cy="1608187"/>
      </dsp:txXfrm>
    </dsp:sp>
    <dsp:sp modelId="{BAED24F0-7749-FD41-B445-947D1B37AB12}">
      <dsp:nvSpPr>
        <dsp:cNvPr id="0" name=""/>
        <dsp:cNvSpPr/>
      </dsp:nvSpPr>
      <dsp:spPr>
        <a:xfrm>
          <a:off x="609593" y="1842369"/>
          <a:ext cx="2897236" cy="2897236"/>
        </a:xfrm>
        <a:prstGeom prst="ellipse">
          <a:avLst/>
        </a:prstGeom>
        <a:gradFill flip="none" rotWithShape="1">
          <a:gsLst>
            <a:gs pos="0">
              <a:schemeClr val="accent6">
                <a:lumMod val="50000"/>
              </a:schemeClr>
            </a:gs>
            <a:gs pos="100000">
              <a:srgbClr val="FFFFFF"/>
            </a:gs>
          </a:gsLst>
          <a:path path="circle">
            <a:fillToRect l="100000" t="100000"/>
          </a:path>
          <a:tileRect r="-100000" b="-10000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/>
            <a:t>ADDRESS SELF-CARE </a:t>
          </a:r>
          <a:endParaRPr lang="en-US" sz="2400" b="1" i="0" kern="1200" dirty="0"/>
        </a:p>
      </dsp:txBody>
      <dsp:txXfrm>
        <a:off x="882416" y="2590822"/>
        <a:ext cx="1738341" cy="1593479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050C44B7-5143-B346-B1D7-E42C94C75C77}">
      <dsp:nvSpPr>
        <dsp:cNvPr id="0" name=""/>
        <dsp:cNvSpPr/>
      </dsp:nvSpPr>
      <dsp:spPr>
        <a:xfrm>
          <a:off x="3197084" y="-254561"/>
          <a:ext cx="2086237" cy="2088880"/>
        </a:xfrm>
        <a:prstGeom prst="ellipse">
          <a:avLst/>
        </a:prstGeom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Relationships</a:t>
          </a:r>
          <a:endParaRPr lang="en-US" sz="2100" kern="1200" dirty="0"/>
        </a:p>
      </dsp:txBody>
      <dsp:txXfrm>
        <a:off x="3197084" y="-254561"/>
        <a:ext cx="2086237" cy="2088880"/>
      </dsp:txXfrm>
    </dsp:sp>
    <dsp:sp modelId="{7C510B75-0E97-7646-97BD-EE6A6380971B}">
      <dsp:nvSpPr>
        <dsp:cNvPr id="0" name=""/>
        <dsp:cNvSpPr/>
      </dsp:nvSpPr>
      <dsp:spPr>
        <a:xfrm rot="1800000">
          <a:off x="5164699" y="1095004"/>
          <a:ext cx="71263" cy="498410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30000"/>
                <a:satMod val="15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alpha val="10000"/>
                <a:satMod val="120000"/>
              </a:schemeClr>
            </a:duotone>
          </a:blip>
          <a:stretch/>
        </a:blip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 rot="1800000">
        <a:off x="5164699" y="1095004"/>
        <a:ext cx="71263" cy="498410"/>
      </dsp:txXfrm>
    </dsp:sp>
    <dsp:sp modelId="{1DAC8ED4-61FA-5F43-8932-AE4C0D7732AC}">
      <dsp:nvSpPr>
        <dsp:cNvPr id="0" name=""/>
        <dsp:cNvSpPr/>
      </dsp:nvSpPr>
      <dsp:spPr>
        <a:xfrm>
          <a:off x="5123652" y="851660"/>
          <a:ext cx="2072710" cy="2093237"/>
        </a:xfrm>
        <a:prstGeom prst="ellipse">
          <a:avLst/>
        </a:prstGeom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Emotions</a:t>
          </a:r>
          <a:endParaRPr lang="en-US" sz="2100" kern="1200" dirty="0"/>
        </a:p>
      </dsp:txBody>
      <dsp:txXfrm>
        <a:off x="5123652" y="851660"/>
        <a:ext cx="2072710" cy="2093237"/>
      </dsp:txXfrm>
    </dsp:sp>
    <dsp:sp modelId="{792953D4-371B-8649-97CC-787B99D96F07}">
      <dsp:nvSpPr>
        <dsp:cNvPr id="0" name=""/>
        <dsp:cNvSpPr/>
      </dsp:nvSpPr>
      <dsp:spPr>
        <a:xfrm rot="5400000">
          <a:off x="6109672" y="2787814"/>
          <a:ext cx="100670" cy="498410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30000"/>
                <a:satMod val="15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alpha val="10000"/>
                <a:satMod val="120000"/>
              </a:schemeClr>
            </a:duotone>
          </a:blip>
          <a:stretch/>
        </a:blip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 rot="5400000">
        <a:off x="6109672" y="2787814"/>
        <a:ext cx="100670" cy="498410"/>
      </dsp:txXfrm>
    </dsp:sp>
    <dsp:sp modelId="{ED9CE1E7-E92C-F843-BC0D-F498A7B709B0}">
      <dsp:nvSpPr>
        <dsp:cNvPr id="0" name=""/>
        <dsp:cNvSpPr/>
      </dsp:nvSpPr>
      <dsp:spPr>
        <a:xfrm>
          <a:off x="5194656" y="3134841"/>
          <a:ext cx="1930703" cy="1960475"/>
        </a:xfrm>
        <a:prstGeom prst="ellipse">
          <a:avLst/>
        </a:prstGeom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Mind</a:t>
          </a:r>
          <a:endParaRPr lang="en-US" sz="2100" kern="1200" dirty="0"/>
        </a:p>
      </dsp:txBody>
      <dsp:txXfrm>
        <a:off x="5194656" y="3134841"/>
        <a:ext cx="1930703" cy="1960475"/>
      </dsp:txXfrm>
    </dsp:sp>
    <dsp:sp modelId="{EBC8E0B2-22CB-0D4B-AA78-80F9B8800C20}">
      <dsp:nvSpPr>
        <dsp:cNvPr id="0" name=""/>
        <dsp:cNvSpPr/>
      </dsp:nvSpPr>
      <dsp:spPr>
        <a:xfrm rot="9000000">
          <a:off x="5119094" y="4421790"/>
          <a:ext cx="156075" cy="498410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30000"/>
                <a:satMod val="15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alpha val="10000"/>
                <a:satMod val="120000"/>
              </a:schemeClr>
            </a:duotone>
          </a:blip>
          <a:stretch/>
        </a:blip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 rot="9000000">
        <a:off x="5119094" y="4421790"/>
        <a:ext cx="156075" cy="498410"/>
      </dsp:txXfrm>
    </dsp:sp>
    <dsp:sp modelId="{315E17F5-12B3-7B4C-95D4-F6160A99ADF8}">
      <dsp:nvSpPr>
        <dsp:cNvPr id="0" name=""/>
        <dsp:cNvSpPr/>
      </dsp:nvSpPr>
      <dsp:spPr>
        <a:xfrm>
          <a:off x="3283733" y="4279466"/>
          <a:ext cx="1912937" cy="1888024"/>
        </a:xfrm>
        <a:prstGeom prst="ellipse">
          <a:avLst/>
        </a:prstGeom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Body</a:t>
          </a:r>
          <a:endParaRPr lang="en-US" sz="2100" kern="1200" dirty="0"/>
        </a:p>
      </dsp:txBody>
      <dsp:txXfrm>
        <a:off x="3283733" y="4279466"/>
        <a:ext cx="1912937" cy="1888024"/>
      </dsp:txXfrm>
    </dsp:sp>
    <dsp:sp modelId="{6B8B89F5-B4AF-6B4A-B9A3-F48059CA5415}">
      <dsp:nvSpPr>
        <dsp:cNvPr id="0" name=""/>
        <dsp:cNvSpPr/>
      </dsp:nvSpPr>
      <dsp:spPr>
        <a:xfrm rot="12600000">
          <a:off x="3248205" y="4438710"/>
          <a:ext cx="128748" cy="498410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30000"/>
                <a:satMod val="15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alpha val="10000"/>
                <a:satMod val="120000"/>
              </a:schemeClr>
            </a:duotone>
          </a:blip>
          <a:stretch/>
        </a:blip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 rot="12600000">
        <a:off x="3248205" y="4438710"/>
        <a:ext cx="128748" cy="498410"/>
      </dsp:txXfrm>
    </dsp:sp>
    <dsp:sp modelId="{1CD413BD-91AD-6A45-B889-CDE55A1556BA}">
      <dsp:nvSpPr>
        <dsp:cNvPr id="0" name=""/>
        <dsp:cNvSpPr/>
      </dsp:nvSpPr>
      <dsp:spPr>
        <a:xfrm>
          <a:off x="1304754" y="3079292"/>
          <a:ext cx="2031286" cy="2071572"/>
        </a:xfrm>
        <a:prstGeom prst="ellipse">
          <a:avLst/>
        </a:prstGeom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Spirit</a:t>
          </a:r>
          <a:endParaRPr lang="en-US" sz="2100" kern="1200" dirty="0"/>
        </a:p>
      </dsp:txBody>
      <dsp:txXfrm>
        <a:off x="1304754" y="3079292"/>
        <a:ext cx="2031286" cy="2071572"/>
      </dsp:txXfrm>
    </dsp:sp>
    <dsp:sp modelId="{326F6800-143C-E749-B7E0-B09611593FDF}">
      <dsp:nvSpPr>
        <dsp:cNvPr id="0" name=""/>
        <dsp:cNvSpPr/>
      </dsp:nvSpPr>
      <dsp:spPr>
        <a:xfrm rot="16200000">
          <a:off x="2280290" y="2756683"/>
          <a:ext cx="80214" cy="498410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30000"/>
                <a:satMod val="15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alpha val="10000"/>
                <a:satMod val="120000"/>
              </a:schemeClr>
            </a:duotone>
          </a:blip>
          <a:stretch/>
        </a:blip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 rot="16200000">
        <a:off x="2280290" y="2756683"/>
        <a:ext cx="80214" cy="498410"/>
      </dsp:txXfrm>
    </dsp:sp>
    <dsp:sp modelId="{A1808748-DC76-E241-8A1D-635275D22EF8}">
      <dsp:nvSpPr>
        <dsp:cNvPr id="0" name=""/>
        <dsp:cNvSpPr/>
      </dsp:nvSpPr>
      <dsp:spPr>
        <a:xfrm>
          <a:off x="1275433" y="868613"/>
          <a:ext cx="2089929" cy="2059330"/>
        </a:xfrm>
        <a:prstGeom prst="ellipse">
          <a:avLst/>
        </a:prstGeom>
        <a:gradFill flip="none" rotWithShape="1">
          <a:gsLst>
            <a:gs pos="30000">
              <a:schemeClr val="accent1"/>
            </a:gs>
            <a:gs pos="100000">
              <a:srgbClr val="FFFFFF"/>
            </a:gs>
          </a:gsLst>
          <a:path path="circle">
            <a:fillToRect l="50000" t="50000" r="50000" b="50000"/>
          </a:path>
          <a:tileRect/>
        </a:grad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Work</a:t>
          </a:r>
          <a:endParaRPr lang="en-US" sz="2100" kern="1200" dirty="0"/>
        </a:p>
      </dsp:txBody>
      <dsp:txXfrm>
        <a:off x="1275433" y="868613"/>
        <a:ext cx="2089929" cy="2059330"/>
      </dsp:txXfrm>
    </dsp:sp>
    <dsp:sp modelId="{5043FF99-A8FA-A346-9623-D000414600C5}">
      <dsp:nvSpPr>
        <dsp:cNvPr id="0" name=""/>
        <dsp:cNvSpPr/>
      </dsp:nvSpPr>
      <dsp:spPr>
        <a:xfrm rot="19800000">
          <a:off x="3242501" y="1096458"/>
          <a:ext cx="70105" cy="498410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30000"/>
                <a:satMod val="15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alpha val="10000"/>
                <a:satMod val="120000"/>
              </a:schemeClr>
            </a:duotone>
          </a:blip>
          <a:stretch/>
        </a:blipFill>
        <a:ln>
          <a:noFill/>
        </a:ln>
        <a:effectLst>
          <a:outerShdw blurRad="101600" dist="38100" dir="5400000" rotWithShape="0">
            <a:srgbClr val="000000">
              <a:alpha val="7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 rot="19800000">
        <a:off x="3242501" y="1096458"/>
        <a:ext cx="70105" cy="4984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3124200"/>
            <a:ext cx="6477000" cy="1914144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5056632"/>
            <a:ext cx="6477000" cy="1174088"/>
          </a:xfrm>
        </p:spPr>
        <p:txBody>
          <a:bodyPr vert="horz" lIns="91440" tIns="0" rIns="45720" bIns="0" rtlCol="0">
            <a:normAutofit/>
          </a:bodyPr>
          <a:lstStyle>
            <a:lvl1pPr marL="0" indent="0" algn="l" defTabSz="914400" rtl="0" eaLnBrk="1" latinLnBrk="0" hangingPunct="1">
              <a:lnSpc>
                <a:spcPts val="2600"/>
              </a:lnSpc>
              <a:spcBef>
                <a:spcPts val="0"/>
              </a:spcBef>
              <a:buSzPct val="90000"/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00216"/>
            <a:ext cx="19842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352" y="6300216"/>
            <a:ext cx="3813048" cy="274320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300216"/>
            <a:ext cx="685800" cy="274320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Rockwell" pitchFamily="18" charset="0"/>
                <a:ea typeface="+mn-ea"/>
                <a:cs typeface="+mn-cs"/>
              </a:defRPr>
            </a:lvl1pPr>
          </a:lstStyle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645152" y="1735138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645152" y="3870960"/>
            <a:ext cx="356616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690048"/>
            <a:ext cx="356393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7250" y="368490"/>
            <a:ext cx="3566160" cy="562749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398" y="2866030"/>
            <a:ext cx="3563938" cy="2163171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7546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7544" y="2699982"/>
            <a:ext cx="3566160" cy="2163171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" name="Group 7"/>
          <p:cNvGrpSpPr/>
          <p:nvPr/>
        </p:nvGrpSpPr>
        <p:grpSpPr>
          <a:xfrm rot="21421631">
            <a:off x="629028" y="505650"/>
            <a:ext cx="3850925" cy="5516274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4"/>
          </p:nvPr>
        </p:nvSpPr>
        <p:spPr>
          <a:xfrm rot="21421631">
            <a:off x="808793" y="667560"/>
            <a:ext cx="3468664" cy="512472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3"/>
          <p:cNvGrpSpPr/>
          <p:nvPr/>
        </p:nvGrpSpPr>
        <p:grpSpPr>
          <a:xfrm rot="21214351">
            <a:off x="313409" y="3520798"/>
            <a:ext cx="4088024" cy="302602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6"/>
          </p:nvPr>
        </p:nvSpPr>
        <p:spPr>
          <a:xfrm rot="21214351">
            <a:off x="491057" y="3682579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232774">
            <a:off x="169481" y="241256"/>
            <a:ext cx="4088024" cy="3026020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347129" y="403037"/>
            <a:ext cx="3704109" cy="2697083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3434" y="1524000"/>
            <a:ext cx="356616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2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3432" y="2699982"/>
            <a:ext cx="3566160" cy="2163171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32774">
            <a:off x="2059282" y="379100"/>
            <a:ext cx="5031327" cy="3443312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8736"/>
            <a:ext cx="7315200" cy="98797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32774">
            <a:off x="2248157" y="564564"/>
            <a:ext cx="4653577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62374"/>
            <a:ext cx="7315200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13"/>
          <p:cNvGrpSpPr/>
          <p:nvPr/>
        </p:nvGrpSpPr>
        <p:grpSpPr>
          <a:xfrm rot="21420000">
            <a:off x="113687" y="116368"/>
            <a:ext cx="3969060" cy="3705360"/>
            <a:chOff x="1524000" y="381000"/>
            <a:chExt cx="3657600" cy="4737978"/>
          </a:xfrm>
        </p:grpSpPr>
        <p:sp>
          <p:nvSpPr>
            <p:cNvPr id="15" name="Rectangle 14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Picture Placeholder 9"/>
          <p:cNvSpPr>
            <a:spLocks noGrp="1"/>
          </p:cNvSpPr>
          <p:nvPr>
            <p:ph type="pic" sz="quarter" idx="17"/>
          </p:nvPr>
        </p:nvSpPr>
        <p:spPr>
          <a:xfrm rot="21420000">
            <a:off x="299151" y="304998"/>
            <a:ext cx="3598455" cy="3334235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grpSp>
        <p:nvGrpSpPr>
          <p:cNvPr id="8" name="Group 9"/>
          <p:cNvGrpSpPr/>
          <p:nvPr/>
        </p:nvGrpSpPr>
        <p:grpSpPr>
          <a:xfrm rot="360000">
            <a:off x="4165479" y="323141"/>
            <a:ext cx="4792693" cy="3443312"/>
            <a:chOff x="1524000" y="381000"/>
            <a:chExt cx="3657600" cy="4737978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Picture Placeholder 9"/>
          <p:cNvSpPr>
            <a:spLocks noGrp="1"/>
          </p:cNvSpPr>
          <p:nvPr>
            <p:ph type="pic" sz="quarter" idx="16"/>
          </p:nvPr>
        </p:nvSpPr>
        <p:spPr>
          <a:xfrm rot="360000">
            <a:off x="4336486" y="507668"/>
            <a:ext cx="4432860" cy="307238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926106"/>
            <a:ext cx="7315200" cy="990600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51682" y="450851"/>
            <a:ext cx="846083" cy="5357812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450851"/>
            <a:ext cx="5943600" cy="53578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Title Slide with Watermark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22215" y="3200400"/>
            <a:ext cx="8021782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r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0813" y="3833095"/>
            <a:ext cx="4724400" cy="1209964"/>
          </a:xfrm>
        </p:spPr>
        <p:txBody>
          <a:bodyPr lIns="45720" tIns="0" rIns="45720" bIns="0" anchor="b" anchorCtr="0">
            <a:noAutofit/>
          </a:bodyPr>
          <a:lstStyle>
            <a:lvl1pPr algn="l">
              <a:lnSpc>
                <a:spcPts val="5000"/>
              </a:lnSpc>
              <a:defRPr sz="4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0813" y="5056909"/>
            <a:ext cx="4724400" cy="1156586"/>
          </a:xfrm>
        </p:spPr>
        <p:txBody>
          <a:bodyPr lIns="91440" tIns="0" rIns="45720" bIns="0">
            <a:normAutofit/>
          </a:bodyPr>
          <a:lstStyle>
            <a:lvl1pPr marL="0" indent="0" algn="l">
              <a:lnSpc>
                <a:spcPts val="2600"/>
              </a:lnSpc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298744"/>
            <a:ext cx="1981200" cy="273050"/>
          </a:xfrm>
        </p:spPr>
        <p:txBody>
          <a:bodyPr/>
          <a:lstStyle>
            <a:lvl1pPr algn="l">
              <a:defRPr sz="1100">
                <a:latin typeface="Rockwell" pitchFamily="18" charset="0"/>
              </a:defRPr>
            </a:lvl1pPr>
          </a:lstStyle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400" y="6298744"/>
            <a:ext cx="3810000" cy="27305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856" y="6312392"/>
            <a:ext cx="685800" cy="265089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4560"/>
            <a:ext cx="7772400" cy="1362075"/>
          </a:xfrm>
        </p:spPr>
        <p:txBody>
          <a:bodyPr vert="horz" lIns="45720" tIns="0" rIns="45720" bIns="0" rtlCol="0" anchor="b" anchorCtr="0">
            <a:noAutofit/>
          </a:bodyPr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46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57016"/>
            <a:ext cx="7772400" cy="987552"/>
          </a:xfrm>
        </p:spPr>
        <p:txBody>
          <a:bodyPr vert="horz" lIns="91440" tIns="0" rIns="45720" bIns="0" rtlCol="0" anchor="t" anchorCtr="0">
            <a:normAutofit/>
          </a:bodyPr>
          <a:lstStyle>
            <a:lvl1pPr marL="0" indent="0">
              <a:spcBef>
                <a:spcPct val="0"/>
              </a:spcBef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SzPct val="90000"/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Section with Watermark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712693" y="1689847"/>
            <a:ext cx="8431303" cy="2209800"/>
          </a:xfrm>
        </p:spPr>
        <p:txBody>
          <a:bodyPr wrap="none"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  <a:lvl2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2pPr>
            <a:lvl3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3pPr>
            <a:lvl4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4pPr>
            <a:lvl5pPr marL="0" indent="0" algn="l">
              <a:spcBef>
                <a:spcPts val="0"/>
              </a:spcBef>
              <a:buNone/>
              <a:defRPr sz="12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196353"/>
            <a:ext cx="5334000" cy="1362075"/>
          </a:xfrm>
        </p:spPr>
        <p:txBody>
          <a:bodyPr lIns="45720" tIns="0" rIns="45720" bIns="0" anchor="b" anchorCtr="0"/>
          <a:lstStyle>
            <a:lvl1pPr algn="l">
              <a:lnSpc>
                <a:spcPts val="5000"/>
              </a:lnSpc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60618"/>
            <a:ext cx="5334000" cy="983087"/>
          </a:xfrm>
        </p:spPr>
        <p:txBody>
          <a:bodyPr tIns="0" rIns="45720" bIns="0" anchor="t" anchorCtr="0"/>
          <a:lstStyle>
            <a:lvl1pPr marL="0" indent="0">
              <a:spcBef>
                <a:spcPct val="0"/>
              </a:spcBef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Section with Picture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775" y="4069804"/>
            <a:ext cx="5538788" cy="1162050"/>
          </a:xfrm>
        </p:spPr>
        <p:txBody>
          <a:bodyPr tIns="0" bIns="0" anchor="b"/>
          <a:lstStyle>
            <a:lvl1pPr algn="l">
              <a:lnSpc>
                <a:spcPts val="4600"/>
              </a:lnSpc>
              <a:defRPr sz="4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3" name="Group 8"/>
          <p:cNvGrpSpPr/>
          <p:nvPr/>
        </p:nvGrpSpPr>
        <p:grpSpPr>
          <a:xfrm rot="21240000">
            <a:off x="654352" y="445180"/>
            <a:ext cx="5416247" cy="3630168"/>
            <a:chOff x="1524000" y="381000"/>
            <a:chExt cx="3657600" cy="4737978"/>
          </a:xfrm>
        </p:grpSpPr>
        <p:sp>
          <p:nvSpPr>
            <p:cNvPr id="10" name="Rectangle 9"/>
            <p:cNvSpPr/>
            <p:nvPr userDrawn="1"/>
          </p:nvSpPr>
          <p:spPr>
            <a:xfrm>
              <a:off x="1524000" y="381000"/>
              <a:ext cx="3657600" cy="47244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524000" y="381000"/>
              <a:ext cx="3657600" cy="4737978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5000">
                  <a:schemeClr val="bg1">
                    <a:alpha val="75000"/>
                  </a:schemeClr>
                </a:gs>
                <a:gs pos="100000">
                  <a:schemeClr val="bg1"/>
                </a:gs>
                <a:gs pos="100000">
                  <a:schemeClr val="bg1"/>
                </a:gs>
              </a:gsLst>
              <a:path path="rect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190500" dist="88900" dir="13500000">
                <a:schemeClr val="bg1">
                  <a:lumMod val="65000"/>
                  <a:alpha val="2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Picture Placeholder 9"/>
          <p:cNvSpPr>
            <a:spLocks noGrp="1"/>
          </p:cNvSpPr>
          <p:nvPr>
            <p:ph type="pic" sz="quarter" idx="15"/>
          </p:nvPr>
        </p:nvSpPr>
        <p:spPr>
          <a:xfrm rot="21240000">
            <a:off x="857677" y="632632"/>
            <a:ext cx="5009597" cy="3255264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58117" y="5230906"/>
            <a:ext cx="5532958" cy="865093"/>
          </a:xfrm>
        </p:spPr>
        <p:txBody>
          <a:bodyPr/>
          <a:lstStyle>
            <a:lvl1pPr marL="0" indent="0">
              <a:spcBef>
                <a:spcPct val="0"/>
              </a:spcBef>
              <a:buNone/>
              <a:defRPr sz="2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A74ED-2690-FC48-A97F-6E1C42FD91DD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F935-2744-9646-A375-AF763B24009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35139"/>
            <a:ext cx="3566160" cy="405606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326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7367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0247" y="1419366"/>
            <a:ext cx="3200400" cy="584035"/>
          </a:xfrm>
        </p:spPr>
        <p:txBody>
          <a:bodyPr anchor="b"/>
          <a:lstStyle>
            <a:lvl1pPr marL="0" indent="0" algn="ctr">
              <a:spcBef>
                <a:spcPct val="0"/>
              </a:spcBef>
              <a:buNone/>
              <a:defRPr sz="2200" b="0">
                <a:solidFill>
                  <a:schemeClr val="tx2">
                    <a:lumMod val="60000"/>
                    <a:lumOff val="40000"/>
                  </a:schemeClr>
                </a:solidFill>
                <a:latin typeface="Impact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6514" y="2174875"/>
            <a:ext cx="3566160" cy="3616325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3" name="Picture 12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  <p:pic>
        <p:nvPicPr>
          <p:cNvPr id="12" name="Picture 11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039" y="1897040"/>
            <a:ext cx="3228975" cy="142875"/>
          </a:xfrm>
          <a:prstGeom prst="rect">
            <a:avLst/>
          </a:prstGeom>
        </p:spPr>
      </p:pic>
      <p:pic>
        <p:nvPicPr>
          <p:cNvPr id="14" name="Picture 13" descr="Comparison-Underli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960" y="1897040"/>
            <a:ext cx="3228975" cy="1428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914400" y="3870960"/>
            <a:ext cx="7315200" cy="1920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6.png"/><Relationship Id="rId23" Type="http://schemas.openxmlformats.org/officeDocument/2006/relationships/image" Target="../media/image7.png"/><Relationship Id="rId24" Type="http://schemas.openxmlformats.org/officeDocument/2006/relationships/image" Target="../media/image8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503238"/>
            <a:ext cx="7313613" cy="8683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35138"/>
            <a:ext cx="7313613" cy="40560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63438" y="6314461"/>
            <a:ext cx="1295400" cy="265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fld id="{1BAA4883-2E77-254D-AE8F-4BB5BE745F4A}" type="datetimeFigureOut">
              <a:rPr lang="en-US" smtClean="0"/>
              <a:pPr/>
              <a:t>4/5/15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2607" y="6305797"/>
            <a:ext cx="3717967" cy="259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Rockwell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21388" y="5476097"/>
            <a:ext cx="1483056" cy="8518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00">
                <a:gradFill>
                  <a:gsLst>
                    <a:gs pos="0">
                      <a:schemeClr val="tx1">
                        <a:alpha val="10000"/>
                      </a:schemeClr>
                    </a:gs>
                    <a:gs pos="100000">
                      <a:schemeClr val="tx1">
                        <a:alpha val="10000"/>
                      </a:schemeClr>
                    </a:gs>
                  </a:gsLst>
                  <a:lin ang="5400000" scaled="0"/>
                </a:gradFill>
                <a:latin typeface="Impact" pitchFamily="34" charset="0"/>
              </a:defRPr>
            </a:lvl1pPr>
          </a:lstStyle>
          <a:p>
            <a:fld id="{E6DAF05E-3E1F-F648-A926-49D67DBC9B9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3550" indent="-463550" algn="l" defTabSz="914400" rtl="0" eaLnBrk="1" latinLnBrk="0" hangingPunct="1">
        <a:spcBef>
          <a:spcPts val="2000"/>
        </a:spcBef>
        <a:buSzPct val="90000"/>
        <a:buFontTx/>
        <a:buBlip>
          <a:blip r:embed="rId22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SzPct val="90000"/>
        <a:buFontTx/>
        <a:buBlip>
          <a:blip r:embed="rId23"/>
        </a:buBlip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255713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7025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938338" indent="-341313" algn="l" defTabSz="914400" rtl="0" eaLnBrk="1" latinLnBrk="0" hangingPunct="1">
        <a:spcBef>
          <a:spcPts val="600"/>
        </a:spcBef>
        <a:buSzPct val="90000"/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4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 drawing &amp; plants coll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71278"/>
            <a:ext cx="7313613" cy="868362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Practice: Deep Breathing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71600"/>
            <a:ext cx="7313613" cy="4979164"/>
          </a:xfrm>
        </p:spPr>
        <p:txBody>
          <a:bodyPr>
            <a:normAutofit/>
          </a:bodyPr>
          <a:lstStyle/>
          <a:p>
            <a:r>
              <a:rPr lang="en-US" dirty="0" smtClean="0"/>
              <a:t>Other names: “Diaphragmatic breathing” or “belly breathing”</a:t>
            </a:r>
          </a:p>
          <a:p>
            <a:r>
              <a:rPr lang="en-US" dirty="0" smtClean="0"/>
              <a:t>When you breathe in deeply through your nose, the lungs fill up fully, and your belly expands</a:t>
            </a:r>
          </a:p>
          <a:p>
            <a:r>
              <a:rPr lang="en-US" dirty="0" smtClean="0"/>
              <a:t>Shallow breathing limits the diaphragm’s range of motion; this can make you feel short of breath and anxious</a:t>
            </a:r>
          </a:p>
          <a:p>
            <a:r>
              <a:rPr lang="en-US" dirty="0" smtClean="0"/>
              <a:t>Deep abdominal breathing encourages full oxygen exchange; this slows the heartbeat and lowers or stabilizes blood pressure.   </a:t>
            </a:r>
            <a:br>
              <a:rPr lang="en-US" dirty="0" smtClean="0"/>
            </a:br>
            <a:r>
              <a:rPr lang="en-US" dirty="0" smtClean="0"/>
              <a:t> 			-Harvard Health Publications, 2015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8370"/>
            <a:ext cx="7772400" cy="775288"/>
          </a:xfrm>
        </p:spPr>
        <p:txBody>
          <a:bodyPr/>
          <a:lstStyle/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Practice: MOVEMENT</a:t>
            </a:r>
            <a:endParaRPr 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51608"/>
            <a:ext cx="7772400" cy="4981638"/>
          </a:xfrm>
        </p:spPr>
        <p:txBody>
          <a:bodyPr>
            <a:normAutofit/>
          </a:bodyPr>
          <a:lstStyle/>
          <a:p>
            <a:pPr>
              <a:buFontTx/>
              <a:buChar char="•"/>
            </a:pPr>
            <a:r>
              <a:rPr lang="en-US" sz="2800" dirty="0" smtClean="0"/>
              <a:t>Be Spontaneous and Courageous in your movement</a:t>
            </a:r>
            <a:br>
              <a:rPr lang="en-US" sz="2800" dirty="0" smtClean="0"/>
            </a:br>
            <a:endParaRPr lang="en-US" sz="2800" dirty="0" smtClean="0"/>
          </a:p>
          <a:p>
            <a:pPr>
              <a:buFontTx/>
              <a:buChar char="•"/>
            </a:pPr>
            <a:r>
              <a:rPr lang="en-US" sz="2800" dirty="0" smtClean="0"/>
              <a:t>Listen to your body!  If it hurts, adapt the movement</a:t>
            </a:r>
            <a:br>
              <a:rPr lang="en-US" sz="2800" dirty="0" smtClean="0"/>
            </a:br>
            <a:r>
              <a:rPr lang="en-US" sz="2800" dirty="0" smtClean="0"/>
              <a:t>  to your needs; be gentle on yourself.</a:t>
            </a:r>
            <a:br>
              <a:rPr lang="en-US" sz="2800" dirty="0" smtClean="0"/>
            </a:br>
            <a:endParaRPr lang="en-US" sz="2800" dirty="0" smtClean="0"/>
          </a:p>
          <a:p>
            <a:pPr>
              <a:buFontTx/>
              <a:buChar char="•"/>
            </a:pPr>
            <a:r>
              <a:rPr lang="en-US" sz="2800" dirty="0" smtClean="0"/>
              <a:t>Remember: keep practicing deep breathing</a:t>
            </a:r>
            <a:br>
              <a:rPr lang="en-US" sz="2800" dirty="0" smtClean="0"/>
            </a:br>
            <a:endParaRPr lang="en-US" sz="2800" dirty="0" smtClean="0"/>
          </a:p>
          <a:p>
            <a:pPr>
              <a:buFontTx/>
              <a:buChar char="•"/>
            </a:pPr>
            <a:r>
              <a:rPr lang="en-US" sz="2800" dirty="0" smtClean="0"/>
              <a:t>Focus: on your breath, the movement of your body,</a:t>
            </a:r>
            <a:br>
              <a:rPr lang="en-US" sz="2800" dirty="0" smtClean="0"/>
            </a:br>
            <a:r>
              <a:rPr lang="en-US" sz="2800" dirty="0" smtClean="0"/>
              <a:t>  and expression</a:t>
            </a:r>
            <a:br>
              <a:rPr lang="en-US" sz="2800" dirty="0" smtClean="0"/>
            </a:br>
            <a:endParaRPr lang="en-US" sz="2800" dirty="0" smtClean="0"/>
          </a:p>
          <a:p>
            <a:pPr>
              <a:buFontTx/>
              <a:buChar char="•"/>
            </a:pPr>
            <a:r>
              <a:rPr lang="en-US" sz="2800" dirty="0" smtClean="0"/>
              <a:t>Let go: of the daily distractions and negativity 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Breathing and Movement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Relax.  Listen to your body.  Relish in the moment  and let go.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3247359" y="4069804"/>
            <a:ext cx="5538788" cy="1162050"/>
          </a:xfrm>
        </p:spPr>
        <p:txBody>
          <a:bodyPr/>
          <a:lstStyle/>
          <a:p>
            <a:r>
              <a:rPr lang="en-US" dirty="0" smtClean="0"/>
              <a:t>MANDALA</a:t>
            </a:r>
            <a:endParaRPr lang="en-US" dirty="0"/>
          </a:p>
        </p:txBody>
      </p:sp>
      <p:pic>
        <p:nvPicPr>
          <p:cNvPr id="25" name="Picture Placeholder 24" descr="Kalachakra_Mandala_by_Michel8170.jpg"/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-26976" r="-26976"/>
          <a:stretch>
            <a:fillRect/>
          </a:stretch>
        </p:blipFill>
        <p:spPr/>
      </p:pic>
      <p:sp>
        <p:nvSpPr>
          <p:cNvPr id="23" name="Text Placeholder 22"/>
          <p:cNvSpPr>
            <a:spLocks noGrp="1"/>
          </p:cNvSpPr>
          <p:nvPr>
            <p:ph type="body" sz="half" idx="2"/>
          </p:nvPr>
        </p:nvSpPr>
        <p:spPr>
          <a:xfrm>
            <a:off x="701264" y="5230906"/>
            <a:ext cx="8929969" cy="1627094"/>
          </a:xfrm>
        </p:spPr>
        <p:txBody>
          <a:bodyPr>
            <a:noAutofit/>
          </a:bodyPr>
          <a:lstStyle/>
          <a:p>
            <a:r>
              <a:rPr lang="en-US" sz="5400" dirty="0" smtClean="0">
                <a:solidFill>
                  <a:schemeClr val="accent1"/>
                </a:solidFill>
                <a:latin typeface="Edwardian Script ITC"/>
              </a:rPr>
              <a:t>“Center” or “Self”  or “Sacred Circle”</a:t>
            </a:r>
            <a:endParaRPr lang="en-US" sz="5400" dirty="0">
              <a:solidFill>
                <a:schemeClr val="accent1"/>
              </a:solidFill>
              <a:latin typeface="Edwardian Script IT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dashHeavy" dirty="0" smtClean="0">
                <a:solidFill>
                  <a:schemeClr val="accent4"/>
                </a:solidFill>
              </a:rPr>
              <a:t>MANDALA</a:t>
            </a:r>
            <a:endParaRPr lang="en-US" u="dashHeavy" dirty="0">
              <a:solidFill>
                <a:schemeClr val="accent4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914400" y="1636168"/>
            <a:ext cx="7315200" cy="192024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Translated from Sanskrit, meaning “magic circle” and “center” –represents wholeness (Fincher, 2010). </a:t>
            </a:r>
          </a:p>
          <a:p>
            <a:r>
              <a:rPr lang="en-US" dirty="0" smtClean="0"/>
              <a:t>In art therapy, </a:t>
            </a:r>
            <a:r>
              <a:rPr lang="en-US" dirty="0" err="1" smtClean="0"/>
              <a:t>mandala</a:t>
            </a:r>
            <a:r>
              <a:rPr lang="en-US" dirty="0" smtClean="0"/>
              <a:t> making is used to reduce stress and center oneself (</a:t>
            </a:r>
            <a:r>
              <a:rPr lang="en-US" dirty="0" err="1" smtClean="0"/>
              <a:t>DeLue</a:t>
            </a:r>
            <a:r>
              <a:rPr lang="en-US" dirty="0" smtClean="0"/>
              <a:t>, 1999; Fincher, 2010; Kellogg, 1978, </a:t>
            </a:r>
            <a:r>
              <a:rPr lang="en-US" dirty="0" err="1" smtClean="0"/>
              <a:t>Malchiodi</a:t>
            </a:r>
            <a:r>
              <a:rPr lang="en-US" dirty="0" smtClean="0"/>
              <a:t>, 1998, Wolf </a:t>
            </a:r>
            <a:r>
              <a:rPr lang="en-US" dirty="0" err="1" smtClean="0"/>
              <a:t>Bordonaro</a:t>
            </a:r>
            <a:r>
              <a:rPr lang="en-US" dirty="0" smtClean="0"/>
              <a:t>, 2010).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3"/>
          </p:nvPr>
        </p:nvSpPr>
        <p:spPr>
          <a:xfrm>
            <a:off x="914400" y="3655378"/>
            <a:ext cx="7315200" cy="3202622"/>
          </a:xfrm>
        </p:spPr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chemeClr val="accent4"/>
                </a:solidFill>
              </a:rPr>
              <a:t>Carl Jung – 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“a representation of the unconscious self”</a:t>
            </a:r>
            <a:endParaRPr lang="en-US" b="1" dirty="0" smtClean="0">
              <a:solidFill>
                <a:schemeClr val="accent4"/>
              </a:solidFill>
            </a:endParaRPr>
          </a:p>
          <a:p>
            <a:r>
              <a:rPr lang="en-US" b="1" dirty="0" smtClean="0">
                <a:solidFill>
                  <a:schemeClr val="accent4"/>
                </a:solidFill>
              </a:rPr>
              <a:t>Rhoda Kellogg – 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collected thousands of children’s drawing from across the world; the circle motif represented self or parts of nature in every culture</a:t>
            </a:r>
          </a:p>
          <a:p>
            <a:r>
              <a:rPr lang="en-US" b="1" dirty="0" err="1" smtClean="0">
                <a:solidFill>
                  <a:schemeClr val="accent4"/>
                </a:solidFill>
              </a:rPr>
              <a:t>DeLue’s</a:t>
            </a:r>
            <a:r>
              <a:rPr lang="en-US" b="1" dirty="0" smtClean="0">
                <a:solidFill>
                  <a:schemeClr val="accent4"/>
                </a:solidFill>
              </a:rPr>
              <a:t> Biofeedback study – 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School children drew within a circle (</a:t>
            </a:r>
            <a:r>
              <a:rPr lang="en-US" b="1" dirty="0" err="1" smtClean="0">
                <a:solidFill>
                  <a:schemeClr val="accent5">
                    <a:lumMod val="50000"/>
                  </a:schemeClr>
                </a:solidFill>
              </a:rPr>
              <a:t>mandala</a:t>
            </a: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).  Their heart rates lowered by approximately 7 beats per minute; they reported feeling relaxed.</a:t>
            </a:r>
            <a:endParaRPr lang="en-US" b="1" dirty="0" smtClean="0">
              <a:solidFill>
                <a:schemeClr val="accent4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2905"/>
            <a:ext cx="7772400" cy="1022727"/>
          </a:xfrm>
        </p:spPr>
        <p:txBody>
          <a:bodyPr/>
          <a:lstStyle/>
          <a:p>
            <a:r>
              <a:rPr lang="en-US" dirty="0" err="1" smtClean="0">
                <a:solidFill>
                  <a:srgbClr val="660066"/>
                </a:solidFill>
              </a:rPr>
              <a:t>Mandalas</a:t>
            </a:r>
            <a:r>
              <a:rPr lang="en-US" dirty="0" smtClean="0">
                <a:solidFill>
                  <a:srgbClr val="660066"/>
                </a:solidFill>
              </a:rPr>
              <a:t> in All Cultures</a:t>
            </a:r>
            <a:endParaRPr lang="en-US" dirty="0">
              <a:solidFill>
                <a:srgbClr val="660066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063"/>
            <a:ext cx="7772400" cy="437130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*</a:t>
            </a:r>
            <a:r>
              <a:rPr lang="en-US" dirty="0" smtClean="0">
                <a:solidFill>
                  <a:srgbClr val="660066"/>
                </a:solidFill>
              </a:rPr>
              <a:t>Buddhism</a:t>
            </a:r>
            <a:r>
              <a:rPr lang="en-US" dirty="0" smtClean="0"/>
              <a:t>: uses a variety of </a:t>
            </a:r>
            <a:r>
              <a:rPr lang="en-US" dirty="0" err="1" smtClean="0"/>
              <a:t>mandalas</a:t>
            </a:r>
            <a:r>
              <a:rPr lang="en-US" dirty="0" smtClean="0"/>
              <a:t> as sacred representations (Cosmic, </a:t>
            </a:r>
            <a:r>
              <a:rPr lang="en-US" dirty="0" err="1" smtClean="0"/>
              <a:t>Kalachakra</a:t>
            </a:r>
            <a:r>
              <a:rPr lang="en-US" dirty="0" smtClean="0"/>
              <a:t>, meditation…)</a:t>
            </a:r>
          </a:p>
          <a:p>
            <a:endParaRPr lang="en-US" dirty="0" smtClean="0"/>
          </a:p>
          <a:p>
            <a:r>
              <a:rPr lang="en-US" dirty="0" smtClean="0"/>
              <a:t>*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Navajo</a:t>
            </a:r>
            <a:r>
              <a:rPr lang="en-US" dirty="0" smtClean="0"/>
              <a:t>: medicine </a:t>
            </a:r>
            <a:r>
              <a:rPr lang="en-US" dirty="0" smtClean="0"/>
              <a:t>wheel, person/patient afflicted in center</a:t>
            </a:r>
            <a:br>
              <a:rPr lang="en-US" dirty="0" smtClean="0"/>
            </a:br>
            <a:r>
              <a:rPr lang="en-US" dirty="0" smtClean="0"/>
              <a:t>*</a:t>
            </a:r>
            <a:r>
              <a:rPr lang="en-US" b="1" dirty="0" smtClean="0">
                <a:solidFill>
                  <a:schemeClr val="accent2">
                    <a:lumMod val="90000"/>
                    <a:lumOff val="10000"/>
                  </a:schemeClr>
                </a:solidFill>
              </a:rPr>
              <a:t>Plains Natives</a:t>
            </a:r>
            <a:r>
              <a:rPr lang="en-US" dirty="0" smtClean="0"/>
              <a:t>: dream catchers &amp; dance </a:t>
            </a:r>
            <a:r>
              <a:rPr lang="en-US" dirty="0" smtClean="0"/>
              <a:t>shields</a:t>
            </a:r>
          </a:p>
          <a:p>
            <a:endParaRPr lang="en-US" dirty="0" smtClean="0"/>
          </a:p>
          <a:p>
            <a:r>
              <a:rPr lang="en-US" dirty="0" smtClean="0"/>
              <a:t>*</a:t>
            </a:r>
            <a:r>
              <a:rPr lang="en-US" b="1" dirty="0" smtClean="0">
                <a:solidFill>
                  <a:srgbClr val="660066"/>
                </a:solidFill>
              </a:rPr>
              <a:t>Mayan &amp; Aztec</a:t>
            </a:r>
            <a:r>
              <a:rPr lang="en-US" dirty="0" smtClean="0"/>
              <a:t> calendars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*In most cultures, the </a:t>
            </a:r>
            <a:r>
              <a:rPr lang="en-US" dirty="0" err="1" smtClean="0"/>
              <a:t>mandala</a:t>
            </a:r>
            <a:r>
              <a:rPr lang="en-US" dirty="0" smtClean="0"/>
              <a:t> is rich in repeated patterns and symmetry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*In the </a:t>
            </a: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</a:rPr>
              <a:t>West</a:t>
            </a:r>
            <a:r>
              <a:rPr lang="en-US" dirty="0" smtClean="0"/>
              <a:t>,</a:t>
            </a:r>
            <a:r>
              <a:rPr lang="en-US" dirty="0" smtClean="0"/>
              <a:t> the </a:t>
            </a:r>
            <a:r>
              <a:rPr lang="en-US" dirty="0" err="1" smtClean="0"/>
              <a:t>mandala</a:t>
            </a:r>
            <a:r>
              <a:rPr lang="en-US" dirty="0" smtClean="0"/>
              <a:t> </a:t>
            </a:r>
            <a:r>
              <a:rPr lang="en-US" dirty="0" smtClean="0"/>
              <a:t>is also used to refer to the "personal world" in which one lives, the various elements of the </a:t>
            </a:r>
            <a:r>
              <a:rPr lang="en-US" dirty="0" err="1" smtClean="0"/>
              <a:t>mandala</a:t>
            </a:r>
            <a:r>
              <a:rPr lang="en-US" dirty="0" smtClean="0"/>
              <a:t> being the activities and interests in which one engages, the most important being at the centre of the </a:t>
            </a:r>
            <a:r>
              <a:rPr lang="en-US" dirty="0" err="1" smtClean="0"/>
              <a:t>mandala</a:t>
            </a:r>
            <a:r>
              <a:rPr lang="en-US" dirty="0" smtClean="0"/>
              <a:t>, and the least important at the periphery. </a:t>
            </a:r>
            <a:br>
              <a:rPr lang="en-US" dirty="0" smtClean="0"/>
            </a:br>
            <a:r>
              <a:rPr lang="en-US" dirty="0" smtClean="0"/>
              <a:t>Depicting one's personal </a:t>
            </a:r>
            <a:r>
              <a:rPr lang="en-US" dirty="0" err="1" smtClean="0"/>
              <a:t>mandala</a:t>
            </a:r>
            <a:r>
              <a:rPr lang="en-US" dirty="0" smtClean="0"/>
              <a:t> in pictorial form can give one a good indication of the state of one's spiritual life.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Create Your </a:t>
            </a:r>
            <a:r>
              <a:rPr lang="en-US" dirty="0" err="1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Mandala</a:t>
            </a:r>
            <a:endParaRPr lang="en-US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3794" y="1421085"/>
            <a:ext cx="7917240" cy="4831975"/>
          </a:xfrm>
        </p:spPr>
        <p:txBody>
          <a:bodyPr>
            <a:normAutofit/>
          </a:bodyPr>
          <a:lstStyle/>
          <a:p>
            <a:r>
              <a:rPr lang="en-US" b="1" dirty="0" smtClean="0"/>
              <a:t>Ideas/Options for your </a:t>
            </a:r>
            <a:r>
              <a:rPr lang="en-US" b="1" dirty="0" err="1" smtClean="0"/>
              <a:t>mandala</a:t>
            </a:r>
            <a:r>
              <a:rPr lang="en-US" b="1" dirty="0" smtClean="0"/>
              <a:t>:</a:t>
            </a:r>
          </a:p>
          <a:p>
            <a:pPr lvl="1"/>
            <a:r>
              <a:rPr lang="en-US" sz="2400" b="1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1</a:t>
            </a:r>
            <a:r>
              <a:rPr lang="en-US" dirty="0" smtClean="0"/>
              <a:t>-Where do you draw your strength? Capture that in your </a:t>
            </a:r>
            <a:r>
              <a:rPr lang="en-US" dirty="0" err="1" smtClean="0"/>
              <a:t>mandala</a:t>
            </a:r>
            <a:r>
              <a:rPr lang="en-US" dirty="0" smtClean="0"/>
              <a:t> drawing (nature, family, inner resilience because of past</a:t>
            </a:r>
            <a:r>
              <a:rPr lang="en-US" dirty="0" smtClean="0"/>
              <a:t> experience)</a:t>
            </a:r>
            <a:r>
              <a:rPr lang="en-US" dirty="0" smtClean="0"/>
              <a:t>.</a:t>
            </a:r>
          </a:p>
          <a:p>
            <a:pPr lvl="1"/>
            <a:r>
              <a:rPr lang="en-US" sz="2400" b="1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2</a:t>
            </a:r>
            <a:r>
              <a:rPr lang="en-US" dirty="0" smtClean="0"/>
              <a:t>-What is your symbol of self? Depict it in your </a:t>
            </a:r>
            <a:r>
              <a:rPr lang="en-US" dirty="0" err="1" smtClean="0"/>
              <a:t>mandala</a:t>
            </a:r>
            <a:r>
              <a:rPr lang="en-US" dirty="0" smtClean="0"/>
              <a:t>.</a:t>
            </a:r>
          </a:p>
          <a:p>
            <a:pPr lvl="1"/>
            <a:r>
              <a:rPr lang="en-US" sz="2400" b="1" dirty="0" smtClean="0">
                <a:solidFill>
                  <a:schemeClr val="accent2">
                    <a:lumMod val="75000"/>
                    <a:lumOff val="25000"/>
                  </a:schemeClr>
                </a:solidFill>
              </a:rPr>
              <a:t>3</a:t>
            </a:r>
            <a:r>
              <a:rPr lang="en-US" dirty="0" smtClean="0"/>
              <a:t>-If neither of those directives suit you, start your free form </a:t>
            </a:r>
            <a:r>
              <a:rPr lang="en-US" dirty="0" err="1" smtClean="0"/>
              <a:t>mandala</a:t>
            </a:r>
            <a:r>
              <a:rPr lang="en-US" dirty="0" smtClean="0"/>
              <a:t> with lines, patterns…and work from the center outward.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Gather materials that are comfortable to you.</a:t>
            </a:r>
          </a:p>
          <a:p>
            <a:pPr lvl="1"/>
            <a:r>
              <a:rPr lang="en-US" dirty="0" smtClean="0"/>
              <a:t>Always start a </a:t>
            </a:r>
            <a:r>
              <a:rPr lang="en-US" dirty="0" err="1" smtClean="0"/>
              <a:t>mandala</a:t>
            </a:r>
            <a:r>
              <a:rPr lang="en-US" dirty="0" smtClean="0"/>
              <a:t> in the center of the circle and work outward.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4352"/>
            <a:ext cx="7772400" cy="3012284"/>
          </a:xfrm>
        </p:spPr>
        <p:txBody>
          <a:bodyPr/>
          <a:lstStyle/>
          <a:p>
            <a:r>
              <a:rPr lang="en-US" sz="2800" i="1" dirty="0" smtClean="0"/>
              <a:t>“Because there are innumerable things beyond the range of human understanding, we constantly use symbolic terms to represent concepts that we cannot define or fully comprehend.”</a:t>
            </a:r>
            <a:br>
              <a:rPr lang="en-US" sz="2800" i="1" dirty="0" smtClean="0"/>
            </a:br>
            <a:r>
              <a:rPr lang="en-US" sz="2800" i="1" dirty="0" smtClean="0"/>
              <a:t>						       -C.G. Jung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3" y="3408180"/>
            <a:ext cx="3020251" cy="30538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i="1" dirty="0" smtClean="0"/>
              <a:t>Thank you for your time today! 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*email additional questions or feedback to Tamara:</a:t>
            </a:r>
            <a:br>
              <a:rPr lang="en-US" dirty="0" smtClean="0"/>
            </a:br>
            <a:r>
              <a:rPr lang="en-US" dirty="0" err="1" smtClean="0"/>
              <a:t>tschardt@vsartsnm.org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 drawing &amp; plants coll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8370"/>
            <a:ext cx="7772400" cy="775288"/>
          </a:xfrm>
        </p:spPr>
        <p:txBody>
          <a:bodyPr/>
          <a:lstStyle/>
          <a:p>
            <a:r>
              <a:rPr lang="en-US" dirty="0" smtClean="0"/>
              <a:t>Who are we?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063"/>
            <a:ext cx="7772400" cy="4783692"/>
          </a:xfrm>
        </p:spPr>
        <p:txBody>
          <a:bodyPr>
            <a:normAutofit/>
          </a:bodyPr>
          <a:lstStyle/>
          <a:p>
            <a:r>
              <a:rPr lang="en-US" dirty="0" smtClean="0"/>
              <a:t>Bryn </a:t>
            </a:r>
            <a:r>
              <a:rPr lang="en-US" dirty="0" err="1" smtClean="0"/>
              <a:t>Naranjo</a:t>
            </a:r>
            <a:r>
              <a:rPr lang="en-US" dirty="0" smtClean="0"/>
              <a:t>, MA, LMHC</a:t>
            </a:r>
            <a:br>
              <a:rPr lang="en-US" dirty="0" smtClean="0"/>
            </a:br>
            <a:r>
              <a:rPr lang="en-US" dirty="0" smtClean="0"/>
              <a:t>Artistic Director of </a:t>
            </a:r>
            <a:r>
              <a:rPr lang="en-US" dirty="0" err="1" smtClean="0"/>
              <a:t>Buen</a:t>
            </a:r>
            <a:r>
              <a:rPr lang="en-US" dirty="0" smtClean="0"/>
              <a:t> </a:t>
            </a:r>
            <a:r>
              <a:rPr lang="en-US" dirty="0" err="1" smtClean="0"/>
              <a:t>Viaje</a:t>
            </a:r>
            <a:r>
              <a:rPr lang="en-US" dirty="0" smtClean="0"/>
              <a:t> Dance (BVD) company</a:t>
            </a:r>
            <a:br>
              <a:rPr lang="en-US" dirty="0" smtClean="0"/>
            </a:br>
            <a:r>
              <a:rPr lang="en-US" dirty="0" smtClean="0"/>
              <a:t>at VSA of New Mexico</a:t>
            </a:r>
          </a:p>
          <a:p>
            <a:endParaRPr lang="en-US" dirty="0" smtClean="0"/>
          </a:p>
          <a:p>
            <a:r>
              <a:rPr lang="en-US" dirty="0" smtClean="0"/>
              <a:t>Tamara R. Schardt, BFA, MS</a:t>
            </a:r>
            <a:br>
              <a:rPr lang="en-US" dirty="0" smtClean="0"/>
            </a:br>
            <a:r>
              <a:rPr lang="en-US" dirty="0" smtClean="0"/>
              <a:t>Art Therapist</a:t>
            </a:r>
            <a:br>
              <a:rPr lang="en-US" dirty="0" smtClean="0"/>
            </a:br>
            <a:r>
              <a:rPr lang="en-US" dirty="0" smtClean="0"/>
              <a:t>Artist-Teacher at VSA of New Mexico/North Fourth Art Center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Rita Celeste Leon</a:t>
            </a:r>
          </a:p>
          <a:p>
            <a:r>
              <a:rPr lang="en-US" dirty="0" smtClean="0"/>
              <a:t>Bicycle Yogi &amp; Nutritionist</a:t>
            </a:r>
            <a:br>
              <a:rPr lang="en-US" dirty="0" smtClean="0"/>
            </a:br>
            <a:r>
              <a:rPr lang="en-US" dirty="0" err="1" smtClean="0"/>
              <a:t>bicyclesyogaandyou.com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i="1" dirty="0" smtClean="0">
                <a:solidFill>
                  <a:schemeClr val="accent6">
                    <a:lumMod val="50000"/>
                  </a:schemeClr>
                </a:solidFill>
              </a:rPr>
              <a:t>W</a:t>
            </a:r>
            <a:r>
              <a:rPr lang="en-US" sz="2800" b="1" i="1" dirty="0" smtClean="0">
                <a:solidFill>
                  <a:schemeClr val="accent6">
                    <a:lumMod val="50000"/>
                  </a:schemeClr>
                </a:solidFill>
              </a:rPr>
              <a:t>e want to get to know YOU!</a:t>
            </a:r>
            <a:endParaRPr lang="en-US" sz="2800" b="1" i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Diagram 9"/>
          <p:cNvGraphicFramePr/>
          <p:nvPr/>
        </p:nvGraphicFramePr>
        <p:xfrm>
          <a:off x="3152287" y="3810458"/>
          <a:ext cx="5538788" cy="1162050"/>
        </p:xfrm>
        <a:graphic>
          <a:graphicData uri="http://schemas.openxmlformats.org/drawingml/2006/diagram">
            <a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457199" y="312682"/>
            <a:ext cx="8233875" cy="1362075"/>
          </a:xfrm>
        </p:spPr>
        <p:txBody>
          <a:bodyPr/>
          <a:lstStyle/>
          <a:p>
            <a:r>
              <a:rPr lang="en-US" sz="5400" dirty="0" smtClean="0">
                <a:solidFill>
                  <a:srgbClr val="660066"/>
                </a:solidFill>
              </a:rPr>
              <a:t>PURPOSE</a:t>
            </a:r>
            <a:endParaRPr lang="en-US" sz="1800" dirty="0">
              <a:solidFill>
                <a:srgbClr val="660066"/>
              </a:solidFill>
              <a:latin typeface="Copperplate Light"/>
            </a:endParaRPr>
          </a:p>
        </p:txBody>
      </p:sp>
      <p:graphicFrame>
        <p:nvGraphicFramePr>
          <p:cNvPr id="19" name="Diagram 18"/>
          <p:cNvGraphicFramePr/>
          <p:nvPr/>
        </p:nvGraphicFramePr>
        <p:xfrm>
          <a:off x="869556" y="1506512"/>
          <a:ext cx="7162800" cy="4828727"/>
        </p:xfrm>
        <a:graphic>
          <a:graphicData uri="http://schemas.openxmlformats.org/drawingml/2006/diagram">
            <a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Today: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557014"/>
            <a:ext cx="7772400" cy="2777253"/>
          </a:xfrm>
        </p:spPr>
        <p:txBody>
          <a:bodyPr>
            <a:normAutofit/>
          </a:bodyPr>
          <a:lstStyle/>
          <a:p>
            <a:r>
              <a:rPr lang="en-US" dirty="0" smtClean="0"/>
              <a:t>1- Introductions</a:t>
            </a:r>
          </a:p>
          <a:p>
            <a:r>
              <a:rPr lang="en-US" dirty="0" smtClean="0"/>
              <a:t>2- Self-Care</a:t>
            </a:r>
            <a:br>
              <a:rPr lang="en-US" dirty="0" smtClean="0"/>
            </a:br>
            <a:r>
              <a:rPr lang="en-US" dirty="0" smtClean="0"/>
              <a:t>3. Deep Breathing Practice</a:t>
            </a:r>
          </a:p>
          <a:p>
            <a:r>
              <a:rPr lang="en-US" dirty="0" smtClean="0"/>
              <a:t>4- Creative Movement / Yoga</a:t>
            </a:r>
          </a:p>
          <a:p>
            <a:r>
              <a:rPr lang="en-US" dirty="0" smtClean="0"/>
              <a:t>4- </a:t>
            </a:r>
            <a:r>
              <a:rPr lang="en-US" dirty="0" err="1" smtClean="0"/>
              <a:t>Mandalas</a:t>
            </a:r>
            <a:r>
              <a:rPr lang="en-US" dirty="0" smtClean="0"/>
              <a:t> – History &amp; Info</a:t>
            </a:r>
          </a:p>
          <a:p>
            <a:r>
              <a:rPr lang="en-US" dirty="0" smtClean="0"/>
              <a:t>5- Create your own </a:t>
            </a:r>
            <a:r>
              <a:rPr lang="en-US" dirty="0" err="1" smtClean="0"/>
              <a:t>Mandala</a:t>
            </a:r>
            <a:endParaRPr lang="en-US" dirty="0" smtClean="0"/>
          </a:p>
          <a:p>
            <a:r>
              <a:rPr lang="en-US" dirty="0" smtClean="0"/>
              <a:t>6. Questions? </a:t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296" y="3098228"/>
            <a:ext cx="8229600" cy="67106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Self – Care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376128" y="472849"/>
          <a:ext cx="8471796" cy="5912930"/>
        </p:xfrm>
        <a:graphic>
          <a:graphicData uri="http://schemas.openxmlformats.org/drawingml/2006/diagram">
            <a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042223" y="5866983"/>
            <a:ext cx="165024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u="heavy" dirty="0" smtClean="0"/>
              <a:t>balance</a:t>
            </a:r>
            <a:endParaRPr lang="en-US" sz="3200" i="1" u="heavy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Self-Care?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371600"/>
            <a:ext cx="7313613" cy="5486399"/>
          </a:xfrm>
        </p:spPr>
        <p:txBody>
          <a:bodyPr>
            <a:normAutofit/>
          </a:bodyPr>
          <a:lstStyle/>
          <a:p>
            <a:r>
              <a:rPr lang="en-US" b="1" dirty="0" smtClean="0"/>
              <a:t>“Self-care is what people do for themselves to establish and maintain health, prevent and deal with illness. It is a broad concept encompassing:</a:t>
            </a:r>
            <a:br>
              <a:rPr lang="en-US" b="1" dirty="0" smtClean="0"/>
            </a:br>
            <a:r>
              <a:rPr lang="en-US" b="1" dirty="0" smtClean="0"/>
              <a:t>• hygiene (general and personal); • nutrition (type and quality of food eaten); • lifestyle (sporting activities, leisure etc.); • environmental factors (living conditions, social habits, etc.); • socioeconomic factors (income level, cultural beliefs, etc.); • self-medication.”</a:t>
            </a:r>
            <a:br>
              <a:rPr lang="en-US" b="1" dirty="0" smtClean="0"/>
            </a:br>
            <a:r>
              <a:rPr lang="en-US" b="1" dirty="0" smtClean="0"/>
              <a:t> 				-World Health Organization</a:t>
            </a:r>
            <a:br>
              <a:rPr lang="en-US" b="1" dirty="0" smtClean="0"/>
            </a:br>
            <a:r>
              <a:rPr lang="en-US" b="1" dirty="0" smtClean="0"/>
              <a:t> 				2015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Importance of Self-Care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43218"/>
            <a:ext cx="7313613" cy="4056062"/>
          </a:xfrm>
        </p:spPr>
        <p:txBody>
          <a:bodyPr/>
          <a:lstStyle/>
          <a:p>
            <a:r>
              <a:rPr lang="en-US" dirty="0" smtClean="0"/>
              <a:t>Boosts self-confidence</a:t>
            </a:r>
          </a:p>
          <a:p>
            <a:r>
              <a:rPr lang="en-US" dirty="0" smtClean="0"/>
              <a:t>Increases emotional &amp; physical stability</a:t>
            </a:r>
          </a:p>
          <a:p>
            <a:r>
              <a:rPr lang="en-US" dirty="0" smtClean="0"/>
              <a:t>Strengthens relationships</a:t>
            </a:r>
          </a:p>
          <a:p>
            <a:r>
              <a:rPr lang="en-US" dirty="0" smtClean="0"/>
              <a:t>Overall - a happier, healthier person </a:t>
            </a:r>
            <a:r>
              <a:rPr lang="en-US" dirty="0" err="1" smtClean="0">
                <a:sym typeface="Wingdings"/>
              </a:rPr>
              <a:t>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460" y="651693"/>
            <a:ext cx="7313613" cy="868362"/>
          </a:xfrm>
        </p:spPr>
        <p:txBody>
          <a:bodyPr/>
          <a:lstStyle/>
          <a:p>
            <a:r>
              <a:rPr lang="en-US" dirty="0" smtClean="0"/>
              <a:t>Importance of Self-Care: Caretakers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114523"/>
            <a:ext cx="7313613" cy="405606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Caretakers of all personal and professional realms need to practice self-care in order to prevent burnout/compassion fatigue</a:t>
            </a:r>
          </a:p>
          <a:p>
            <a:r>
              <a:rPr lang="en-US" dirty="0" smtClean="0"/>
              <a:t>Nurses &amp; caretakers need to use social support and address own feelings in order to positively cope with patients’ and families’ grief (Saunders &amp; </a:t>
            </a:r>
            <a:r>
              <a:rPr lang="en-US" dirty="0" err="1" smtClean="0"/>
              <a:t>Valente</a:t>
            </a:r>
            <a:r>
              <a:rPr lang="en-US" dirty="0" smtClean="0"/>
              <a:t>, 1994). </a:t>
            </a:r>
          </a:p>
          <a:p>
            <a:r>
              <a:rPr lang="en-US" b="1" dirty="0" smtClean="0">
                <a:solidFill>
                  <a:schemeClr val="accent1"/>
                </a:solidFill>
              </a:rPr>
              <a:t>NEGLECTED AREAS: </a:t>
            </a:r>
          </a:p>
          <a:p>
            <a:pPr lvl="1"/>
            <a:r>
              <a:rPr lang="en-US" dirty="0" smtClean="0"/>
              <a:t>“dealing with their own emotional reactions when caring for patients” (</a:t>
            </a:r>
            <a:r>
              <a:rPr lang="en-US" dirty="0" err="1" smtClean="0"/>
              <a:t>Nainis</a:t>
            </a:r>
            <a:r>
              <a:rPr lang="en-US" dirty="0" smtClean="0"/>
              <a:t>, 2005, </a:t>
            </a:r>
            <a:r>
              <a:rPr lang="en-US" dirty="0" err="1" smtClean="0"/>
              <a:t>p</a:t>
            </a:r>
            <a:r>
              <a:rPr lang="en-US" dirty="0" smtClean="0"/>
              <a:t>. 150). </a:t>
            </a:r>
          </a:p>
          <a:p>
            <a:pPr lvl="1"/>
            <a:r>
              <a:rPr lang="en-US" dirty="0" smtClean="0"/>
              <a:t>Processing their own bereavement (Boyle, 2000).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-1"/>
            <a:ext cx="7313613" cy="1735139"/>
          </a:xfrm>
        </p:spPr>
        <p:txBody>
          <a:bodyPr/>
          <a:lstStyle/>
          <a:p>
            <a:r>
              <a:rPr lang="en-US" b="1" dirty="0" smtClean="0">
                <a:solidFill>
                  <a:schemeClr val="accent1"/>
                </a:solidFill>
              </a:rPr>
              <a:t>Self-Care Importance: Healthcare Professionals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914400" y="1735138"/>
            <a:ext cx="3566160" cy="4681607"/>
          </a:xfrm>
        </p:spPr>
        <p:txBody>
          <a:bodyPr/>
          <a:lstStyle/>
          <a:p>
            <a:r>
              <a:rPr lang="en-US" dirty="0" smtClean="0"/>
              <a:t>Individuals with “…non-remitting stress often have multiple behaviors that put them at greater risk: poorer sleep, propensity to substance abuse, poorer nutrition and less exercise” (Hass-Cohen &amp; Carr, 2008, </a:t>
            </a:r>
            <a:r>
              <a:rPr lang="en-US" dirty="0" err="1" smtClean="0"/>
              <a:t>p</a:t>
            </a:r>
            <a:r>
              <a:rPr lang="en-US" dirty="0" smtClean="0"/>
              <a:t>. 208). </a:t>
            </a:r>
          </a:p>
          <a:p>
            <a:r>
              <a:rPr lang="en-US" dirty="0" smtClean="0">
                <a:solidFill>
                  <a:schemeClr val="accent1"/>
                </a:solidFill>
              </a:rPr>
              <a:t>Training a new nurse = entire annual salary </a:t>
            </a:r>
            <a:r>
              <a:rPr lang="en-US" dirty="0" smtClean="0"/>
              <a:t>of a staff RN (</a:t>
            </a:r>
            <a:r>
              <a:rPr lang="en-US" dirty="0" err="1" smtClean="0"/>
              <a:t>Nainis</a:t>
            </a:r>
            <a:r>
              <a:rPr lang="en-US" dirty="0" smtClean="0"/>
              <a:t>, 2005). 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4648200" y="1735139"/>
            <a:ext cx="3566160" cy="4681606"/>
          </a:xfrm>
        </p:spPr>
        <p:txBody>
          <a:bodyPr/>
          <a:lstStyle/>
          <a:p>
            <a:r>
              <a:rPr lang="en-US" dirty="0" smtClean="0"/>
              <a:t>High levels of stress= burnout of personnel</a:t>
            </a:r>
          </a:p>
          <a:p>
            <a:r>
              <a:rPr lang="en-US" dirty="0" smtClean="0"/>
              <a:t>“…emotional fatigue, loss of identity, and frustration with terminal illness” (</a:t>
            </a:r>
            <a:r>
              <a:rPr lang="en-US" dirty="0" err="1" smtClean="0"/>
              <a:t>Nainis</a:t>
            </a:r>
            <a:r>
              <a:rPr lang="en-US" dirty="0" smtClean="0"/>
              <a:t>, 2005). </a:t>
            </a:r>
          </a:p>
          <a:p>
            <a:r>
              <a:rPr lang="en-US" dirty="0" smtClean="0"/>
              <a:t>Oncology nurses especially susceptible to this (Boyle, 2000; Lewis, 1999; </a:t>
            </a:r>
            <a:r>
              <a:rPr lang="en-US" dirty="0" err="1" smtClean="0"/>
              <a:t>Nainis</a:t>
            </a:r>
            <a:r>
              <a:rPr lang="en-US" dirty="0" smtClean="0"/>
              <a:t>, 2005).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Inkwell">
  <a:themeElements>
    <a:clrScheme name="Inkwell">
      <a:dk1>
        <a:sysClr val="windowText" lastClr="000000"/>
      </a:dk1>
      <a:lt1>
        <a:sysClr val="window" lastClr="FFFFFF"/>
      </a:lt1>
      <a:dk2>
        <a:srgbClr val="584D2E"/>
      </a:dk2>
      <a:lt2>
        <a:srgbClr val="EFE7C3"/>
      </a:lt2>
      <a:accent1>
        <a:srgbClr val="860908"/>
      </a:accent1>
      <a:accent2>
        <a:srgbClr val="4A0505"/>
      </a:accent2>
      <a:accent3>
        <a:srgbClr val="7A500A"/>
      </a:accent3>
      <a:accent4>
        <a:srgbClr val="C47810"/>
      </a:accent4>
      <a:accent5>
        <a:srgbClr val="827752"/>
      </a:accent5>
      <a:accent6>
        <a:srgbClr val="B5BB83"/>
      </a:accent6>
      <a:hlink>
        <a:srgbClr val="C47810"/>
      </a:hlink>
      <a:folHlink>
        <a:srgbClr val="F0A43A"/>
      </a:folHlink>
    </a:clrScheme>
    <a:fontScheme name="Inkwell">
      <a:majorFont>
        <a:latin typeface="Goudy Old Style"/>
        <a:ea typeface=""/>
        <a:cs typeface=""/>
        <a:font script="Jpan" typeface="ＭＳ Ｐ明朝"/>
      </a:majorFont>
      <a:minorFont>
        <a:latin typeface="Goudy Old Style"/>
        <a:ea typeface=""/>
        <a:cs typeface=""/>
        <a:font script="Jpan" typeface="ＭＳ Ｐ明朝"/>
      </a:minorFont>
    </a:fontScheme>
    <a:fmtScheme name="Inkwel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30000"/>
                <a:satMod val="150000"/>
              </a:schemeClr>
              <a:schemeClr val="phClr">
                <a:alpha val="10000"/>
                <a:satMod val="120000"/>
              </a:schemeClr>
            </a:duotone>
          </a:blip>
          <a:stretch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101600" dist="381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  <a:softEdge rad="63500"/>
          </a:effectLst>
        </a:effectStyle>
      </a:effectStyleLst>
      <a:bgFillStyleLst>
        <a:blipFill rotWithShape="1">
          <a:blip xmlns:r="http://schemas.openxmlformats.org/officeDocument/2006/relationships" r:embed="rId3"/>
          <a:stretch/>
        </a:blipFill>
        <a:blipFill rotWithShape="1">
          <a:blip xmlns:r="http://schemas.openxmlformats.org/officeDocument/2006/relationships" r:embed="rId4"/>
          <a:stretch/>
        </a:blipFill>
        <a:blipFill rotWithShape="1">
          <a:blip xmlns:r="http://schemas.openxmlformats.org/officeDocument/2006/relationships" r:embed="rId5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Inkwell.thmx</Template>
  <TotalTime>292</TotalTime>
  <Words>1126</Words>
  <Application>Microsoft Macintosh PowerPoint</Application>
  <PresentationFormat>On-screen Show (4:3)</PresentationFormat>
  <Paragraphs>83</Paragraphs>
  <Slides>19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Inkwell</vt:lpstr>
      <vt:lpstr>Slide 1</vt:lpstr>
      <vt:lpstr>Who are we?</vt:lpstr>
      <vt:lpstr>PURPOSE</vt:lpstr>
      <vt:lpstr>Plan for Today:</vt:lpstr>
      <vt:lpstr>Self – Care</vt:lpstr>
      <vt:lpstr>What is Self-Care?</vt:lpstr>
      <vt:lpstr>Importance of Self-Care</vt:lpstr>
      <vt:lpstr>Importance of Self-Care: Caretakers</vt:lpstr>
      <vt:lpstr>Self-Care Importance: Healthcare Professionals</vt:lpstr>
      <vt:lpstr>Practice: Deep Breathing</vt:lpstr>
      <vt:lpstr>Practice: MOVEMENT</vt:lpstr>
      <vt:lpstr>Deep Breathing and Movement </vt:lpstr>
      <vt:lpstr>MANDALA</vt:lpstr>
      <vt:lpstr>MANDALA</vt:lpstr>
      <vt:lpstr>Mandalas in All Cultures</vt:lpstr>
      <vt:lpstr>Create Your Mandala</vt:lpstr>
      <vt:lpstr>“Because there are innumerable things beyond the range of human understanding, we constantly use symbolic terms to represent concepts that we cannot define or fully comprehend.”              -C.G. Jung</vt:lpstr>
      <vt:lpstr>Questions?  Thank you for your time today! </vt:lpstr>
      <vt:lpstr>Slide 19</vt:lpstr>
    </vt:vector>
  </TitlesOfParts>
  <Company>Emporia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Tamara Schardt</dc:creator>
  <cp:lastModifiedBy>Tamara Schardt</cp:lastModifiedBy>
  <cp:revision>20</cp:revision>
  <dcterms:created xsi:type="dcterms:W3CDTF">2015-04-06T00:18:13Z</dcterms:created>
  <dcterms:modified xsi:type="dcterms:W3CDTF">2015-04-06T00:23:08Z</dcterms:modified>
</cp:coreProperties>
</file>

<file path=docProps/thumbnail.jpeg>
</file>